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Pacifico" panose="020B0604020202020204" charset="0"/>
      <p:regular r:id="rId24"/>
    </p:embeddedFont>
    <p:embeddedFont>
      <p:font typeface="Merriweather"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Roboto" panose="020B0604020202020204" charset="0"/>
      <p:regular r:id="rId33"/>
      <p:bold r:id="rId34"/>
      <p:italic r:id="rId35"/>
      <p:boldItalic r:id="rId36"/>
    </p:embeddedFont>
    <p:embeddedFont>
      <p:font typeface="Montserrat" panose="020B0604020202020204" charset="0"/>
      <p:regular r:id="rId37"/>
      <p:bold r:id="rId38"/>
    </p:embeddedFont>
    <p:embeddedFont>
      <p:font typeface="Shadows Into Light Two"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76EE90B-7109-429A-A392-54BD8188CCDA}">
  <a:tblStyle styleId="{B76EE90B-7109-429A-A392-54BD8188CCDA}"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4751702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2"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buSzPct val="25000"/>
                <a:buNone/>
              </a:pPr>
              <a:t>15</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4358475" y="0"/>
            <a:ext cx="3853200" cy="5143500"/>
          </a:xfrm>
          <a:prstGeom prst="rect">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wrap="square"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wrap="square"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600" cy="2146200"/>
          </a:xfrm>
          <a:prstGeom prst="rect">
            <a:avLst/>
          </a:prstGeom>
        </p:spPr>
        <p:txBody>
          <a:bodyPr wrap="square"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1143000" y="841772"/>
            <a:ext cx="6858000" cy="1790700"/>
          </a:xfrm>
          <a:prstGeom prst="rect">
            <a:avLst/>
          </a:prstGeom>
          <a:noFill/>
          <a:ln>
            <a:noFill/>
          </a:ln>
        </p:spPr>
        <p:txBody>
          <a:bodyPr wrap="square" lIns="68575" tIns="68575" rIns="68575" bIns="6857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62" name="Shape 62"/>
          <p:cNvSpPr txBox="1">
            <a:spLocks noGrp="1"/>
          </p:cNvSpPr>
          <p:nvPr>
            <p:ph type="subTitle" idx="1"/>
          </p:nvPr>
        </p:nvSpPr>
        <p:spPr>
          <a:xfrm>
            <a:off x="1143000" y="2701528"/>
            <a:ext cx="6858000" cy="1241700"/>
          </a:xfrm>
          <a:prstGeom prst="rect">
            <a:avLst/>
          </a:prstGeom>
          <a:noFill/>
          <a:ln>
            <a:noFill/>
          </a:ln>
        </p:spPr>
        <p:txBody>
          <a:bodyPr wrap="square" lIns="68575" tIns="68575" rIns="68575" bIns="68575" anchor="t" anchorCtr="0"/>
          <a:lstStyle>
            <a:lvl1pPr marL="0" marR="0" lvl="0" indent="0" algn="ctr" rtl="0">
              <a:lnSpc>
                <a:spcPct val="90000"/>
              </a:lnSpc>
              <a:spcBef>
                <a:spcPts val="80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628650" y="4767262"/>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028950" y="4767262"/>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457950" y="4767262"/>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28650" y="273843"/>
            <a:ext cx="7886700" cy="994200"/>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68" name="Shape 68"/>
          <p:cNvSpPr txBox="1">
            <a:spLocks noGrp="1"/>
          </p:cNvSpPr>
          <p:nvPr>
            <p:ph type="body" idx="1"/>
          </p:nvPr>
        </p:nvSpPr>
        <p:spPr>
          <a:xfrm>
            <a:off x="628650" y="1369218"/>
            <a:ext cx="7886700" cy="32634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4767262"/>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4767262"/>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4767262"/>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3887" y="1282303"/>
            <a:ext cx="7886700" cy="2139600"/>
          </a:xfrm>
          <a:prstGeom prst="rect">
            <a:avLst/>
          </a:prstGeom>
          <a:noFill/>
          <a:ln>
            <a:noFill/>
          </a:ln>
        </p:spPr>
        <p:txBody>
          <a:bodyPr wrap="square" lIns="68575" tIns="68575" rIns="68575" bIns="6857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74" name="Shape 74"/>
          <p:cNvSpPr txBox="1">
            <a:spLocks noGrp="1"/>
          </p:cNvSpPr>
          <p:nvPr>
            <p:ph type="body" idx="1"/>
          </p:nvPr>
        </p:nvSpPr>
        <p:spPr>
          <a:xfrm>
            <a:off x="623887" y="3442097"/>
            <a:ext cx="7886700" cy="1125300"/>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4767262"/>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4767262"/>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4767262"/>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28650" y="273843"/>
            <a:ext cx="7886700" cy="994200"/>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80" name="Shape 80"/>
          <p:cNvSpPr txBox="1">
            <a:spLocks noGrp="1"/>
          </p:cNvSpPr>
          <p:nvPr>
            <p:ph type="body" idx="1"/>
          </p:nvPr>
        </p:nvSpPr>
        <p:spPr>
          <a:xfrm>
            <a:off x="628650" y="1369218"/>
            <a:ext cx="3886200" cy="32634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2"/>
          </p:nvPr>
        </p:nvSpPr>
        <p:spPr>
          <a:xfrm>
            <a:off x="4629150" y="1369218"/>
            <a:ext cx="3886200" cy="32634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628650" y="4767262"/>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028950" y="4767262"/>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457950" y="4767262"/>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29840" y="273843"/>
            <a:ext cx="7886700" cy="994200"/>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87" name="Shape 87"/>
          <p:cNvSpPr txBox="1">
            <a:spLocks noGrp="1"/>
          </p:cNvSpPr>
          <p:nvPr>
            <p:ph type="body" idx="1"/>
          </p:nvPr>
        </p:nvSpPr>
        <p:spPr>
          <a:xfrm>
            <a:off x="629840" y="1260872"/>
            <a:ext cx="3868500" cy="617999"/>
          </a:xfrm>
          <a:prstGeom prst="rect">
            <a:avLst/>
          </a:prstGeom>
          <a:noFill/>
          <a:ln>
            <a:noFill/>
          </a:ln>
        </p:spPr>
        <p:txBody>
          <a:bodyPr wrap="square"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2"/>
          </p:nvPr>
        </p:nvSpPr>
        <p:spPr>
          <a:xfrm>
            <a:off x="629840" y="1878806"/>
            <a:ext cx="3868500" cy="27633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3"/>
          </p:nvPr>
        </p:nvSpPr>
        <p:spPr>
          <a:xfrm>
            <a:off x="4629150" y="1260872"/>
            <a:ext cx="3887400" cy="617999"/>
          </a:xfrm>
          <a:prstGeom prst="rect">
            <a:avLst/>
          </a:prstGeom>
          <a:noFill/>
          <a:ln>
            <a:noFill/>
          </a:ln>
        </p:spPr>
        <p:txBody>
          <a:bodyPr wrap="square"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4"/>
          </p:nvPr>
        </p:nvSpPr>
        <p:spPr>
          <a:xfrm>
            <a:off x="4629150" y="1878806"/>
            <a:ext cx="3887400" cy="27633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628650" y="4767262"/>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028950" y="4767262"/>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457950" y="4767262"/>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28650" y="273843"/>
            <a:ext cx="7886700" cy="994200"/>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96" name="Shape 96"/>
          <p:cNvSpPr txBox="1">
            <a:spLocks noGrp="1"/>
          </p:cNvSpPr>
          <p:nvPr>
            <p:ph type="dt" idx="10"/>
          </p:nvPr>
        </p:nvSpPr>
        <p:spPr>
          <a:xfrm>
            <a:off x="628650" y="4767262"/>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028950" y="4767262"/>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457950" y="4767262"/>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9"/>
        <p:cNvGrpSpPr/>
        <p:nvPr/>
      </p:nvGrpSpPr>
      <p:grpSpPr>
        <a:xfrm>
          <a:off x="0" y="0"/>
          <a:ext cx="0" cy="0"/>
          <a:chOff x="0" y="0"/>
          <a:chExt cx="0" cy="0"/>
        </a:xfrm>
      </p:grpSpPr>
      <p:sp>
        <p:nvSpPr>
          <p:cNvPr id="100" name="Shape 100"/>
          <p:cNvSpPr txBox="1">
            <a:spLocks noGrp="1"/>
          </p:cNvSpPr>
          <p:nvPr>
            <p:ph type="dt" idx="10"/>
          </p:nvPr>
        </p:nvSpPr>
        <p:spPr>
          <a:xfrm>
            <a:off x="628650" y="4767262"/>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ftr" idx="11"/>
          </p:nvPr>
        </p:nvSpPr>
        <p:spPr>
          <a:xfrm>
            <a:off x="3028950" y="4767262"/>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457950" y="4767262"/>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29840" y="342900"/>
            <a:ext cx="2949000" cy="1200300"/>
          </a:xfrm>
          <a:prstGeom prst="rect">
            <a:avLst/>
          </a:prstGeom>
          <a:noFill/>
          <a:ln>
            <a:noFill/>
          </a:ln>
        </p:spPr>
        <p:txBody>
          <a:bodyPr wrap="square"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05" name="Shape 105"/>
          <p:cNvSpPr txBox="1">
            <a:spLocks noGrp="1"/>
          </p:cNvSpPr>
          <p:nvPr>
            <p:ph type="body" idx="1"/>
          </p:nvPr>
        </p:nvSpPr>
        <p:spPr>
          <a:xfrm>
            <a:off x="3887390" y="740568"/>
            <a:ext cx="4629300" cy="3655200"/>
          </a:xfrm>
          <a:prstGeom prst="rect">
            <a:avLst/>
          </a:prstGeom>
          <a:noFill/>
          <a:ln>
            <a:noFill/>
          </a:ln>
        </p:spPr>
        <p:txBody>
          <a:bodyPr wrap="square" lIns="68575" tIns="68575" rIns="68575" bIns="68575" anchor="t" anchorCtr="0"/>
          <a:lstStyle>
            <a:lvl1pPr marL="177800" marR="0" lvl="0" indent="-254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20700" marR="0" lvl="1" indent="-38100" algn="l" rtl="0">
              <a:lnSpc>
                <a:spcPct val="90000"/>
              </a:lnSpc>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63600" marR="0" lvl="2"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6500" marR="0" lvl="3"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9400" marR="0" lvl="4"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92300" marR="0" lvl="5"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35200" marR="0" lvl="6"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8100" marR="0" lvl="7"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21000" marR="0" lvl="8"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2"/>
          </p:nvPr>
        </p:nvSpPr>
        <p:spPr>
          <a:xfrm>
            <a:off x="629840" y="1543050"/>
            <a:ext cx="2949000" cy="2858700"/>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628650" y="4767262"/>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3028950" y="4767262"/>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6457950" y="4767262"/>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wrap="square"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629840" y="342900"/>
            <a:ext cx="2949000" cy="1200300"/>
          </a:xfrm>
          <a:prstGeom prst="rect">
            <a:avLst/>
          </a:prstGeom>
          <a:noFill/>
          <a:ln>
            <a:noFill/>
          </a:ln>
        </p:spPr>
        <p:txBody>
          <a:bodyPr wrap="square"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12" name="Shape 112"/>
          <p:cNvSpPr>
            <a:spLocks noGrp="1"/>
          </p:cNvSpPr>
          <p:nvPr>
            <p:ph type="pic" idx="2"/>
          </p:nvPr>
        </p:nvSpPr>
        <p:spPr>
          <a:xfrm>
            <a:off x="3887390" y="740568"/>
            <a:ext cx="4629300" cy="3655200"/>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45833"/>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5238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61111"/>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
          </p:nvPr>
        </p:nvSpPr>
        <p:spPr>
          <a:xfrm>
            <a:off x="629840" y="1543050"/>
            <a:ext cx="2949000" cy="2858700"/>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628650" y="4767262"/>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ftr" idx="11"/>
          </p:nvPr>
        </p:nvSpPr>
        <p:spPr>
          <a:xfrm>
            <a:off x="3028950" y="4767262"/>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6457950" y="4767262"/>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28650" y="273843"/>
            <a:ext cx="7886700" cy="994200"/>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19" name="Shape 119"/>
          <p:cNvSpPr txBox="1">
            <a:spLocks noGrp="1"/>
          </p:cNvSpPr>
          <p:nvPr>
            <p:ph type="body" idx="1"/>
          </p:nvPr>
        </p:nvSpPr>
        <p:spPr>
          <a:xfrm rot="5400000">
            <a:off x="2940300" y="-942431"/>
            <a:ext cx="3263400" cy="78867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628650" y="4767262"/>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3028950" y="4767262"/>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6457950" y="4767262"/>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rot="5400000">
            <a:off x="5350050" y="1467543"/>
            <a:ext cx="4359000" cy="1971600"/>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25" name="Shape 125"/>
          <p:cNvSpPr txBox="1">
            <a:spLocks noGrp="1"/>
          </p:cNvSpPr>
          <p:nvPr>
            <p:ph type="body" idx="1"/>
          </p:nvPr>
        </p:nvSpPr>
        <p:spPr>
          <a:xfrm rot="5400000">
            <a:off x="1349475" y="-447056"/>
            <a:ext cx="4359000" cy="58008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dt" idx="10"/>
          </p:nvPr>
        </p:nvSpPr>
        <p:spPr>
          <a:xfrm>
            <a:off x="628650" y="4767262"/>
            <a:ext cx="2057400" cy="273900"/>
          </a:xfrm>
          <a:prstGeom prst="rect">
            <a:avLst/>
          </a:prstGeom>
          <a:noFill/>
          <a:ln>
            <a:noFill/>
          </a:ln>
        </p:spPr>
        <p:txBody>
          <a:bodyPr wrap="square"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028950" y="4767262"/>
            <a:ext cx="3086100" cy="273900"/>
          </a:xfrm>
          <a:prstGeom prst="rect">
            <a:avLst/>
          </a:prstGeom>
          <a:noFill/>
          <a:ln>
            <a:noFill/>
          </a:ln>
        </p:spPr>
        <p:txBody>
          <a:bodyPr wrap="square"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457950" y="4767262"/>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pPr marL="0" marR="0" lvl="0" indent="0" algn="r" rtl="0">
                <a:spcBef>
                  <a:spcPts val="0"/>
                </a:spcBef>
                <a:buSzPct val="25000"/>
                <a:buNone/>
              </a:p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200" cy="17862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Playfair Display"/>
              <a:buChar char="●"/>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pPr lvl="0" algn="r">
                <a:spcBef>
                  <a:spcPts val="0"/>
                </a:spcBef>
                <a:buNone/>
              </a:p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28650" y="273843"/>
            <a:ext cx="7886700" cy="994200"/>
          </a:xfrm>
          <a:prstGeom prst="rect">
            <a:avLst/>
          </a:prstGeom>
          <a:noFill/>
          <a:ln>
            <a:noFill/>
          </a:ln>
        </p:spPr>
        <p:txBody>
          <a:bodyPr wrap="square"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SzPct val="78571"/>
              <a:buNone/>
              <a:defRPr sz="1400"/>
            </a:lvl2pPr>
            <a:lvl3pPr lvl="2" indent="0" rtl="0">
              <a:spcBef>
                <a:spcPts val="0"/>
              </a:spcBef>
              <a:buSzPct val="78571"/>
              <a:buNone/>
              <a:defRPr sz="1400"/>
            </a:lvl3pPr>
            <a:lvl4pPr lvl="3" indent="0" rtl="0">
              <a:spcBef>
                <a:spcPts val="0"/>
              </a:spcBef>
              <a:buSzPct val="78571"/>
              <a:buNone/>
              <a:defRPr sz="1400"/>
            </a:lvl4pPr>
            <a:lvl5pPr lvl="4" indent="0" rtl="0">
              <a:spcBef>
                <a:spcPts val="0"/>
              </a:spcBef>
              <a:buSzPct val="78571"/>
              <a:buNone/>
              <a:defRPr sz="1400"/>
            </a:lvl5pPr>
            <a:lvl6pPr lvl="5" indent="0" rtl="0">
              <a:spcBef>
                <a:spcPts val="0"/>
              </a:spcBef>
              <a:buSzPct val="78571"/>
              <a:buNone/>
              <a:defRPr sz="1400"/>
            </a:lvl6pPr>
            <a:lvl7pPr lvl="6" indent="0" rtl="0">
              <a:spcBef>
                <a:spcPts val="0"/>
              </a:spcBef>
              <a:buSzPct val="78571"/>
              <a:buNone/>
              <a:defRPr sz="1400"/>
            </a:lvl7pPr>
            <a:lvl8pPr lvl="7" indent="0" rtl="0">
              <a:spcBef>
                <a:spcPts val="0"/>
              </a:spcBef>
              <a:buSzPct val="78571"/>
              <a:buNone/>
              <a:defRPr sz="1400"/>
            </a:lvl8pPr>
            <a:lvl9pPr lvl="8" indent="0" rtl="0">
              <a:spcBef>
                <a:spcPts val="0"/>
              </a:spcBef>
              <a:buSzPct val="78571"/>
              <a:buNone/>
              <a:defRPr sz="1400"/>
            </a:lvl9pPr>
          </a:lstStyle>
          <a:p>
            <a:endParaRPr/>
          </a:p>
        </p:txBody>
      </p:sp>
      <p:sp>
        <p:nvSpPr>
          <p:cNvPr id="56" name="Shape 56"/>
          <p:cNvSpPr txBox="1">
            <a:spLocks noGrp="1"/>
          </p:cNvSpPr>
          <p:nvPr>
            <p:ph type="body" idx="1"/>
          </p:nvPr>
        </p:nvSpPr>
        <p:spPr>
          <a:xfrm>
            <a:off x="628650" y="1369218"/>
            <a:ext cx="7886700" cy="3263400"/>
          </a:xfrm>
          <a:prstGeom prst="rect">
            <a:avLst/>
          </a:prstGeom>
          <a:noFill/>
          <a:ln>
            <a:noFill/>
          </a:ln>
        </p:spPr>
        <p:txBody>
          <a:bodyPr wrap="square"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628650" y="4767262"/>
            <a:ext cx="2057400" cy="273900"/>
          </a:xfrm>
          <a:prstGeom prst="rect">
            <a:avLst/>
          </a:prstGeom>
          <a:noFill/>
          <a:ln>
            <a:noFill/>
          </a:ln>
        </p:spPr>
        <p:txBody>
          <a:bodyPr wrap="square" lIns="68575" tIns="68575" rIns="68575" bIns="68575" anchor="ctr" anchorCtr="0"/>
          <a:lstStyle>
            <a:lvl1pPr marL="0" marR="0" lvl="0" indent="0" algn="l"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028950" y="4767262"/>
            <a:ext cx="3086100" cy="273900"/>
          </a:xfrm>
          <a:prstGeom prst="rect">
            <a:avLst/>
          </a:prstGeom>
          <a:noFill/>
          <a:ln>
            <a:noFill/>
          </a:ln>
        </p:spPr>
        <p:txBody>
          <a:bodyPr wrap="square" lIns="68575" tIns="68575" rIns="68575" bIns="68575" anchor="ctr" anchorCtr="0"/>
          <a:lstStyle>
            <a:lvl1pPr marL="0" marR="0" lvl="0" indent="0" algn="ctr"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457950" y="4767262"/>
            <a:ext cx="20574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conta.cc/2ciZag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344250" y="1403850"/>
            <a:ext cx="8455500" cy="2146800"/>
          </a:xfrm>
          <a:prstGeom prst="rect">
            <a:avLst/>
          </a:prstGeom>
        </p:spPr>
        <p:txBody>
          <a:bodyPr wrap="square" lIns="91425" tIns="91425" rIns="91425" bIns="91425" anchor="ctr" anchorCtr="0">
            <a:noAutofit/>
          </a:bodyPr>
          <a:lstStyle/>
          <a:p>
            <a:pPr lvl="0">
              <a:spcBef>
                <a:spcPts val="0"/>
              </a:spcBef>
              <a:buNone/>
            </a:pPr>
            <a:r>
              <a:rPr lang="en" sz="4800"/>
              <a:t>Open House</a:t>
            </a:r>
          </a:p>
          <a:p>
            <a:pPr lvl="0">
              <a:spcBef>
                <a:spcPts val="0"/>
              </a:spcBef>
              <a:buNone/>
            </a:pPr>
            <a:r>
              <a:rPr lang="en" sz="4800">
                <a:latin typeface="Pacifico"/>
                <a:ea typeface="Pacifico"/>
                <a:cs typeface="Pacifico"/>
                <a:sym typeface="Pacifico"/>
              </a:rPr>
              <a:t>Shannon Elementary</a:t>
            </a:r>
          </a:p>
        </p:txBody>
      </p:sp>
      <p:sp>
        <p:nvSpPr>
          <p:cNvPr id="134" name="Shape 134"/>
          <p:cNvSpPr txBox="1">
            <a:spLocks noGrp="1"/>
          </p:cNvSpPr>
          <p:nvPr>
            <p:ph type="subTitle" idx="1"/>
          </p:nvPr>
        </p:nvSpPr>
        <p:spPr>
          <a:xfrm>
            <a:off x="344250" y="3550650"/>
            <a:ext cx="4910100" cy="577800"/>
          </a:xfrm>
          <a:prstGeom prst="rect">
            <a:avLst/>
          </a:prstGeom>
        </p:spPr>
        <p:txBody>
          <a:bodyPr wrap="square" lIns="91425" tIns="91425" rIns="91425" bIns="91425" anchor="ctr" anchorCtr="0">
            <a:noAutofit/>
          </a:bodyPr>
          <a:lstStyle/>
          <a:p>
            <a:pPr lvl="0" algn="ctr">
              <a:spcBef>
                <a:spcPts val="0"/>
              </a:spcBef>
              <a:buNone/>
            </a:pPr>
            <a:r>
              <a:rPr lang="en" sz="3000">
                <a:latin typeface="Pacifico"/>
                <a:ea typeface="Pacifico"/>
                <a:cs typeface="Pacifico"/>
                <a:sym typeface="Pacifico"/>
              </a:rPr>
              <a:t>September 7,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246750"/>
            <a:ext cx="8520600" cy="572700"/>
          </a:xfrm>
          <a:prstGeom prst="rect">
            <a:avLst/>
          </a:prstGeom>
        </p:spPr>
        <p:txBody>
          <a:bodyPr wrap="square" lIns="91425" tIns="91425" rIns="91425" bIns="91425" anchor="t" anchorCtr="0">
            <a:noAutofit/>
          </a:bodyPr>
          <a:lstStyle/>
          <a:p>
            <a:pPr lvl="0" rtl="0">
              <a:spcBef>
                <a:spcPts val="0"/>
              </a:spcBef>
              <a:buNone/>
            </a:pPr>
            <a:r>
              <a:rPr lang="en" sz="4800" b="1">
                <a:solidFill>
                  <a:srgbClr val="000000"/>
                </a:solidFill>
                <a:highlight>
                  <a:srgbClr val="00FFFF"/>
                </a:highlight>
                <a:latin typeface="Pacifico"/>
                <a:ea typeface="Pacifico"/>
                <a:cs typeface="Pacifico"/>
                <a:sym typeface="Pacifico"/>
              </a:rPr>
              <a:t>Transportation Changes</a:t>
            </a:r>
          </a:p>
        </p:txBody>
      </p:sp>
      <p:sp>
        <p:nvSpPr>
          <p:cNvPr id="193" name="Shape 193"/>
          <p:cNvSpPr txBox="1"/>
          <p:nvPr/>
        </p:nvSpPr>
        <p:spPr>
          <a:xfrm>
            <a:off x="524850" y="1352950"/>
            <a:ext cx="8164200" cy="3405600"/>
          </a:xfrm>
          <a:prstGeom prst="rect">
            <a:avLst/>
          </a:prstGeom>
          <a:noFill/>
          <a:ln>
            <a:noFill/>
          </a:ln>
        </p:spPr>
        <p:txBody>
          <a:bodyPr wrap="square" lIns="91425" tIns="91425" rIns="91425" bIns="91425" anchor="t" anchorCtr="0">
            <a:noAutofit/>
          </a:bodyPr>
          <a:lstStyle/>
          <a:p>
            <a:pPr lvl="0" algn="ctr" rtl="0">
              <a:spcBef>
                <a:spcPts val="0"/>
              </a:spcBef>
              <a:buNone/>
            </a:pPr>
            <a:endParaRPr sz="2400"/>
          </a:p>
          <a:p>
            <a:pPr lvl="0" algn="ctr" rtl="0">
              <a:spcBef>
                <a:spcPts val="0"/>
              </a:spcBef>
              <a:buNone/>
            </a:pPr>
            <a:endParaRPr sz="2400"/>
          </a:p>
          <a:p>
            <a:pPr lvl="0" algn="ctr" rtl="0">
              <a:spcBef>
                <a:spcPts val="0"/>
              </a:spcBef>
              <a:buNone/>
            </a:pPr>
            <a:r>
              <a:rPr lang="en" sz="2400"/>
              <a:t>Please call the office with any transportation </a:t>
            </a:r>
          </a:p>
          <a:p>
            <a:pPr lvl="0" algn="ctr">
              <a:spcBef>
                <a:spcPts val="0"/>
              </a:spcBef>
              <a:buNone/>
            </a:pPr>
            <a:r>
              <a:rPr lang="en" sz="2400"/>
              <a:t>changes by 1 p.m. if possible.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141775"/>
            <a:ext cx="8520600" cy="572700"/>
          </a:xfrm>
          <a:prstGeom prst="rect">
            <a:avLst/>
          </a:prstGeom>
        </p:spPr>
        <p:txBody>
          <a:bodyPr wrap="square" lIns="91425" tIns="91425" rIns="91425" bIns="91425" anchor="t" anchorCtr="0">
            <a:noAutofit/>
          </a:bodyPr>
          <a:lstStyle/>
          <a:p>
            <a:pPr lvl="0">
              <a:spcBef>
                <a:spcPts val="0"/>
              </a:spcBef>
              <a:buNone/>
            </a:pPr>
            <a:r>
              <a:rPr lang="en" sz="6000" b="1">
                <a:solidFill>
                  <a:srgbClr val="000000"/>
                </a:solidFill>
                <a:highlight>
                  <a:srgbClr val="00FFFF"/>
                </a:highlight>
                <a:latin typeface="Shadows Into Light Two"/>
                <a:ea typeface="Shadows Into Light Two"/>
                <a:cs typeface="Shadows Into Light Two"/>
                <a:sym typeface="Shadows Into Light Two"/>
              </a:rPr>
              <a:t>WATCH </a:t>
            </a:r>
            <a:r>
              <a:rPr lang="en" sz="4800" b="1">
                <a:solidFill>
                  <a:srgbClr val="000000"/>
                </a:solidFill>
                <a:highlight>
                  <a:srgbClr val="00FFFF"/>
                </a:highlight>
                <a:latin typeface="Pacifico"/>
                <a:ea typeface="Pacifico"/>
                <a:cs typeface="Pacifico"/>
                <a:sym typeface="Pacifico"/>
              </a:rPr>
              <a:t>D.O.G.S.</a:t>
            </a:r>
          </a:p>
        </p:txBody>
      </p:sp>
      <p:sp>
        <p:nvSpPr>
          <p:cNvPr id="199" name="Shape 199"/>
          <p:cNvSpPr txBox="1">
            <a:spLocks noGrp="1"/>
          </p:cNvSpPr>
          <p:nvPr>
            <p:ph type="body" idx="1"/>
          </p:nvPr>
        </p:nvSpPr>
        <p:spPr>
          <a:xfrm>
            <a:off x="311700" y="1094100"/>
            <a:ext cx="8520600" cy="3334800"/>
          </a:xfrm>
          <a:prstGeom prst="rect">
            <a:avLst/>
          </a:prstGeom>
        </p:spPr>
        <p:txBody>
          <a:bodyPr wrap="square" lIns="91425" tIns="91425" rIns="91425" bIns="91425" anchor="t" anchorCtr="0">
            <a:noAutofit/>
          </a:bodyPr>
          <a:lstStyle/>
          <a:p>
            <a:pPr marL="457200" lvl="0" indent="-228600" rtl="0">
              <a:lnSpc>
                <a:spcPct val="150000"/>
              </a:lnSpc>
              <a:spcBef>
                <a:spcPts val="1800"/>
              </a:spcBef>
              <a:spcAft>
                <a:spcPts val="400"/>
              </a:spcAft>
              <a:buClr>
                <a:srgbClr val="000000"/>
              </a:buClr>
              <a:buFont typeface="Arial"/>
            </a:pPr>
            <a:r>
              <a:rPr lang="en" b="1">
                <a:solidFill>
                  <a:srgbClr val="000000"/>
                </a:solidFill>
                <a:highlight>
                  <a:srgbClr val="FFFFFF"/>
                </a:highlight>
                <a:latin typeface="Arial"/>
                <a:ea typeface="Arial"/>
                <a:cs typeface="Arial"/>
                <a:sym typeface="Arial"/>
              </a:rPr>
              <a:t>WATCH D.O.G.S. is a one-of-a-kind, school-based father involvement program that works to support education and safety</a:t>
            </a:r>
          </a:p>
          <a:p>
            <a:pPr marL="457200" lvl="0" indent="-228600" rtl="0">
              <a:lnSpc>
                <a:spcPct val="150000"/>
              </a:lnSpc>
              <a:spcBef>
                <a:spcPts val="1800"/>
              </a:spcBef>
              <a:spcAft>
                <a:spcPts val="400"/>
              </a:spcAft>
              <a:buClr>
                <a:srgbClr val="000000"/>
              </a:buClr>
              <a:buFont typeface="Arial"/>
            </a:pPr>
            <a:r>
              <a:rPr lang="en" b="1">
                <a:solidFill>
                  <a:srgbClr val="000000"/>
                </a:solidFill>
                <a:highlight>
                  <a:srgbClr val="FFFFFF"/>
                </a:highlight>
                <a:latin typeface="Arial"/>
                <a:ea typeface="Arial"/>
                <a:cs typeface="Arial"/>
                <a:sym typeface="Arial"/>
              </a:rPr>
              <a:t>Who are WatchDOGS? Fathers, grandfathers, step-fathers, uncles, and other father figures who volunteer to serve at least one day a year (more if able to) in a variety of school activities as assigned by the school principal or other administrator.</a:t>
            </a:r>
          </a:p>
          <a:p>
            <a:pPr marL="457200" lvl="0" indent="-228600" rtl="0">
              <a:lnSpc>
                <a:spcPct val="150000"/>
              </a:lnSpc>
              <a:spcBef>
                <a:spcPts val="1800"/>
              </a:spcBef>
              <a:spcAft>
                <a:spcPts val="400"/>
              </a:spcAft>
              <a:buClr>
                <a:srgbClr val="000000"/>
              </a:buClr>
              <a:buFont typeface="Arial"/>
            </a:pPr>
            <a:r>
              <a:rPr lang="en" b="1">
                <a:solidFill>
                  <a:srgbClr val="000000"/>
                </a:solidFill>
                <a:highlight>
                  <a:srgbClr val="FFFFFF"/>
                </a:highlight>
                <a:latin typeface="Arial"/>
                <a:ea typeface="Arial"/>
                <a:cs typeface="Arial"/>
                <a:sym typeface="Arial"/>
              </a:rPr>
              <a:t>More information will be sent home about how to be a WATCH D.O.G.</a:t>
            </a:r>
          </a:p>
          <a:p>
            <a:pPr marL="457200" lvl="0" indent="-228600">
              <a:lnSpc>
                <a:spcPct val="150000"/>
              </a:lnSpc>
              <a:spcBef>
                <a:spcPts val="1800"/>
              </a:spcBef>
              <a:spcAft>
                <a:spcPts val="400"/>
              </a:spcAft>
              <a:buClr>
                <a:srgbClr val="000000"/>
              </a:buClr>
              <a:buFont typeface="Arial"/>
            </a:pPr>
            <a:r>
              <a:rPr lang="en" b="1">
                <a:solidFill>
                  <a:srgbClr val="000000"/>
                </a:solidFill>
                <a:highlight>
                  <a:srgbClr val="FFFFFF"/>
                </a:highlight>
                <a:latin typeface="Arial"/>
                <a:ea typeface="Arial"/>
                <a:cs typeface="Arial"/>
                <a:sym typeface="Arial"/>
              </a:rPr>
              <a:t>If you are interested, you may sign up today to receive information about meetings. </a:t>
            </a:r>
          </a:p>
          <a:p>
            <a:pPr lvl="0">
              <a:lnSpc>
                <a:spcPct val="150000"/>
              </a:lnSpc>
              <a:spcBef>
                <a:spcPts val="0"/>
              </a:spcBef>
              <a:spcAft>
                <a:spcPts val="0"/>
              </a:spcAft>
              <a:buClr>
                <a:schemeClr val="dk2"/>
              </a:buClr>
              <a:buSzPct val="68750"/>
              <a:buFont typeface="Arial"/>
              <a:buNone/>
            </a:pPr>
            <a:endParaRPr sz="1600" b="1">
              <a:solidFill>
                <a:srgbClr val="000000"/>
              </a:solidFill>
              <a:highlight>
                <a:srgbClr val="FFFFFF"/>
              </a:highlight>
            </a:endParaRPr>
          </a:p>
          <a:p>
            <a:pPr lvl="0">
              <a:lnSpc>
                <a:spcPct val="150000"/>
              </a:lnSpc>
              <a:spcBef>
                <a:spcPts val="0"/>
              </a:spcBef>
              <a:buNone/>
            </a:pPr>
            <a:endParaRPr b="1">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223425"/>
            <a:ext cx="8520600" cy="572700"/>
          </a:xfrm>
          <a:prstGeom prst="rect">
            <a:avLst/>
          </a:prstGeom>
        </p:spPr>
        <p:txBody>
          <a:bodyPr wrap="square" lIns="91425" tIns="91425" rIns="91425" bIns="91425" anchor="t" anchorCtr="0">
            <a:noAutofit/>
          </a:bodyPr>
          <a:lstStyle/>
          <a:p>
            <a:pPr lvl="0">
              <a:spcBef>
                <a:spcPts val="0"/>
              </a:spcBef>
              <a:buNone/>
            </a:pPr>
            <a:r>
              <a:rPr lang="en" sz="6000" b="1">
                <a:solidFill>
                  <a:srgbClr val="000000"/>
                </a:solidFill>
                <a:highlight>
                  <a:srgbClr val="00FFFF"/>
                </a:highlight>
                <a:latin typeface="Shadows Into Light Two"/>
                <a:ea typeface="Shadows Into Light Two"/>
                <a:cs typeface="Shadows Into Light Two"/>
                <a:sym typeface="Shadows Into Light Two"/>
              </a:rPr>
              <a:t>PTA</a:t>
            </a:r>
            <a:r>
              <a:rPr lang="en" sz="4800" b="1">
                <a:solidFill>
                  <a:srgbClr val="000000"/>
                </a:solidFill>
                <a:highlight>
                  <a:srgbClr val="00FFFF"/>
                </a:highlight>
                <a:latin typeface="Shadows Into Light Two"/>
                <a:ea typeface="Shadows Into Light Two"/>
                <a:cs typeface="Shadows Into Light Two"/>
                <a:sym typeface="Shadows Into Light Two"/>
              </a:rPr>
              <a:t> </a:t>
            </a:r>
          </a:p>
        </p:txBody>
      </p:sp>
      <p:sp>
        <p:nvSpPr>
          <p:cNvPr id="205" name="Shape 205"/>
          <p:cNvSpPr txBox="1">
            <a:spLocks noGrp="1"/>
          </p:cNvSpPr>
          <p:nvPr>
            <p:ph type="body" idx="1"/>
          </p:nvPr>
        </p:nvSpPr>
        <p:spPr>
          <a:xfrm>
            <a:off x="311700" y="1178350"/>
            <a:ext cx="8520600" cy="3334800"/>
          </a:xfrm>
          <a:prstGeom prst="rect">
            <a:avLst/>
          </a:prstGeom>
        </p:spPr>
        <p:txBody>
          <a:bodyPr wrap="square" lIns="91425" tIns="91425" rIns="91425" bIns="91425" anchor="t" anchorCtr="0">
            <a:noAutofit/>
          </a:bodyPr>
          <a:lstStyle/>
          <a:p>
            <a:pPr marL="457200" lvl="0" indent="-381000">
              <a:spcBef>
                <a:spcPts val="0"/>
              </a:spcBef>
              <a:buSzPct val="100000"/>
              <a:buFont typeface="Arial"/>
            </a:pPr>
            <a:r>
              <a:rPr lang="en" sz="2400" b="1">
                <a:latin typeface="Arial"/>
                <a:ea typeface="Arial"/>
                <a:cs typeface="Arial"/>
                <a:sym typeface="Arial"/>
              </a:rPr>
              <a:t>The Shannon PTA is a wonderful opportunity for parents to be involved in supporting the school. </a:t>
            </a:r>
          </a:p>
          <a:p>
            <a:pPr marL="457200" lvl="0" indent="-381000">
              <a:spcBef>
                <a:spcPts val="0"/>
              </a:spcBef>
              <a:buSzPct val="100000"/>
              <a:buFont typeface="Arial"/>
            </a:pPr>
            <a:r>
              <a:rPr lang="en" sz="2400" b="1">
                <a:latin typeface="Arial"/>
                <a:ea typeface="Arial"/>
                <a:cs typeface="Arial"/>
                <a:sym typeface="Arial"/>
              </a:rPr>
              <a:t>It is only $10.50 to join the PTA. You don’t have to commit any time, just your support for Shannon Elementary! Contact Kathy Wilson, PTA President, for more information on how to join! Information will also be going home with students the first week. If you join PTA you receive $5 off a shirt purchase.</a:t>
            </a:r>
          </a:p>
          <a:p>
            <a:pPr lvl="0">
              <a:spcBef>
                <a:spcPts val="0"/>
              </a:spcBef>
              <a:buNone/>
            </a:pPr>
            <a:endParaRPr sz="24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281725"/>
            <a:ext cx="8520600" cy="572700"/>
          </a:xfrm>
          <a:prstGeom prst="rect">
            <a:avLst/>
          </a:prstGeom>
        </p:spPr>
        <p:txBody>
          <a:bodyPr wrap="square" lIns="91425" tIns="91425" rIns="91425" bIns="91425" anchor="t" anchorCtr="0">
            <a:noAutofit/>
          </a:bodyPr>
          <a:lstStyle/>
          <a:p>
            <a:pPr lvl="0">
              <a:spcBef>
                <a:spcPts val="0"/>
              </a:spcBef>
              <a:buNone/>
            </a:pPr>
            <a:r>
              <a:rPr lang="en" sz="4800" b="1">
                <a:solidFill>
                  <a:srgbClr val="000000"/>
                </a:solidFill>
                <a:highlight>
                  <a:srgbClr val="00FFFF"/>
                </a:highlight>
                <a:latin typeface="Pacifico"/>
                <a:ea typeface="Pacifico"/>
                <a:cs typeface="Pacifico"/>
                <a:sym typeface="Pacifico"/>
              </a:rPr>
              <a:t>Lunch Visitors</a:t>
            </a:r>
          </a:p>
        </p:txBody>
      </p:sp>
      <p:sp>
        <p:nvSpPr>
          <p:cNvPr id="211" name="Shape 211"/>
          <p:cNvSpPr txBox="1">
            <a:spLocks noGrp="1"/>
          </p:cNvSpPr>
          <p:nvPr>
            <p:ph type="body" idx="1"/>
          </p:nvPr>
        </p:nvSpPr>
        <p:spPr>
          <a:xfrm>
            <a:off x="311700" y="1234075"/>
            <a:ext cx="8520600" cy="3334800"/>
          </a:xfrm>
          <a:prstGeom prst="rect">
            <a:avLst/>
          </a:prstGeom>
        </p:spPr>
        <p:txBody>
          <a:bodyPr wrap="square" lIns="91425" tIns="91425" rIns="91425" bIns="91425" anchor="t" anchorCtr="0">
            <a:noAutofit/>
          </a:bodyPr>
          <a:lstStyle/>
          <a:p>
            <a:pPr marL="457200" lvl="0" indent="-381000" rtl="0">
              <a:spcBef>
                <a:spcPts val="0"/>
              </a:spcBef>
              <a:buSzPct val="100000"/>
              <a:buFont typeface="Arial"/>
            </a:pPr>
            <a:r>
              <a:rPr lang="en" sz="2400" b="1">
                <a:latin typeface="Arial"/>
                <a:ea typeface="Arial"/>
                <a:cs typeface="Arial"/>
                <a:sym typeface="Arial"/>
              </a:rPr>
              <a:t>Lunch visitors will need to check in at the front office with the secretaries. </a:t>
            </a:r>
          </a:p>
          <a:p>
            <a:pPr marL="457200" lvl="0" indent="-381000">
              <a:spcBef>
                <a:spcPts val="0"/>
              </a:spcBef>
              <a:buSzPct val="100000"/>
              <a:buFont typeface="Arial"/>
            </a:pPr>
            <a:r>
              <a:rPr lang="en" sz="2400" b="1">
                <a:latin typeface="Arial"/>
                <a:ea typeface="Arial"/>
                <a:cs typeface="Arial"/>
                <a:sym typeface="Arial"/>
              </a:rPr>
              <a:t>There are designated tables for lunch visitors. You may only sit with your child and bring your child food. We appreciate your support in this and know your child loves getting the treat of eating with you during the school day.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105875"/>
            <a:ext cx="8520600" cy="572700"/>
          </a:xfrm>
          <a:prstGeom prst="rect">
            <a:avLst/>
          </a:prstGeom>
        </p:spPr>
        <p:txBody>
          <a:bodyPr wrap="square" lIns="91425" tIns="91425" rIns="91425" bIns="91425" anchor="t" anchorCtr="0">
            <a:noAutofit/>
          </a:bodyPr>
          <a:lstStyle/>
          <a:p>
            <a:pPr lvl="0">
              <a:spcBef>
                <a:spcPts val="0"/>
              </a:spcBef>
              <a:buNone/>
            </a:pPr>
            <a:r>
              <a:rPr lang="en" sz="4800" b="1">
                <a:solidFill>
                  <a:srgbClr val="000000"/>
                </a:solidFill>
                <a:highlight>
                  <a:srgbClr val="00FFFF"/>
                </a:highlight>
                <a:latin typeface="Pacifico"/>
                <a:ea typeface="Pacifico"/>
                <a:cs typeface="Pacifico"/>
                <a:sym typeface="Pacifico"/>
              </a:rPr>
              <a:t>Communication</a:t>
            </a:r>
          </a:p>
        </p:txBody>
      </p:sp>
      <p:sp>
        <p:nvSpPr>
          <p:cNvPr id="217" name="Shape 217"/>
          <p:cNvSpPr txBox="1">
            <a:spLocks noGrp="1"/>
          </p:cNvSpPr>
          <p:nvPr>
            <p:ph type="body" idx="1"/>
          </p:nvPr>
        </p:nvSpPr>
        <p:spPr>
          <a:xfrm>
            <a:off x="311700" y="1014275"/>
            <a:ext cx="8520600" cy="3334800"/>
          </a:xfrm>
          <a:prstGeom prst="rect">
            <a:avLst/>
          </a:prstGeom>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457200" lvl="0" indent="-355600" rtl="0">
              <a:spcBef>
                <a:spcPts val="0"/>
              </a:spcBef>
              <a:buSzPct val="100000"/>
              <a:buFont typeface="Arial"/>
            </a:pPr>
            <a:r>
              <a:rPr lang="en" sz="2000" b="1">
                <a:latin typeface="Arial"/>
                <a:ea typeface="Arial"/>
                <a:cs typeface="Arial"/>
                <a:sym typeface="Arial"/>
              </a:rPr>
              <a:t>There are many ways to get updates on all that is happening at Shannon! </a:t>
            </a:r>
          </a:p>
          <a:p>
            <a:pPr marL="457200" lvl="0" indent="-355600" rtl="0">
              <a:spcBef>
                <a:spcPts val="0"/>
              </a:spcBef>
              <a:buSzPct val="100000"/>
              <a:buFont typeface="Arial"/>
            </a:pPr>
            <a:r>
              <a:rPr lang="en" sz="2000" b="1">
                <a:latin typeface="Arial"/>
                <a:ea typeface="Arial"/>
                <a:cs typeface="Arial"/>
                <a:sym typeface="Arial"/>
              </a:rPr>
              <a:t>Follow us on Twitter @TheShannonStars</a:t>
            </a:r>
          </a:p>
          <a:p>
            <a:pPr marL="457200" lvl="0" indent="-355600">
              <a:spcBef>
                <a:spcPts val="0"/>
              </a:spcBef>
              <a:buSzPct val="100000"/>
              <a:buFont typeface="Arial"/>
            </a:pPr>
            <a:r>
              <a:rPr lang="en" sz="2000" b="1">
                <a:latin typeface="Arial"/>
                <a:ea typeface="Arial"/>
                <a:cs typeface="Arial"/>
                <a:sym typeface="Arial"/>
              </a:rPr>
              <a:t>Our awesome staff has been tweeting fun pics, lessons, and activities going on around the school. Check out the #shannonstarsinspire and #shannonstarslearn</a:t>
            </a:r>
          </a:p>
          <a:p>
            <a:pPr marL="457200" lvl="0" indent="-355600" rtl="0">
              <a:spcBef>
                <a:spcPts val="0"/>
              </a:spcBef>
              <a:buSzPct val="100000"/>
              <a:buFont typeface="Arial"/>
            </a:pPr>
            <a:r>
              <a:rPr lang="en" sz="2000" b="1">
                <a:latin typeface="Arial"/>
                <a:ea typeface="Arial"/>
                <a:cs typeface="Arial"/>
                <a:sym typeface="Arial"/>
              </a:rPr>
              <a:t>You can like us on Facebook:</a:t>
            </a:r>
            <a:r>
              <a:rPr lang="en" sz="2000" b="1">
                <a:highlight>
                  <a:srgbClr val="FFFF00"/>
                </a:highlight>
                <a:latin typeface="Arial"/>
                <a:ea typeface="Arial"/>
                <a:cs typeface="Arial"/>
                <a:sym typeface="Arial"/>
              </a:rPr>
              <a:t> Sharon Shannon Elementary </a:t>
            </a:r>
            <a:r>
              <a:rPr lang="en" sz="2000" b="1">
                <a:latin typeface="Arial"/>
                <a:ea typeface="Arial"/>
                <a:cs typeface="Arial"/>
                <a:sym typeface="Arial"/>
              </a:rPr>
              <a:t>(this is a big communication tool for us with up to date information)</a:t>
            </a:r>
          </a:p>
          <a:p>
            <a:pPr marL="457200" lvl="0" indent="-355600">
              <a:spcBef>
                <a:spcPts val="0"/>
              </a:spcBef>
              <a:buSzPct val="100000"/>
              <a:buFont typeface="Arial"/>
            </a:pPr>
            <a:r>
              <a:rPr lang="en" sz="2000" b="1">
                <a:latin typeface="Arial"/>
                <a:ea typeface="Arial"/>
                <a:cs typeface="Arial"/>
                <a:sym typeface="Arial"/>
              </a:rPr>
              <a:t>Stellar News: our school newsletter will come through email (as Skyward blasts) and the link will be posted on our website (under students-general information) &amp; on Facebook</a:t>
            </a:r>
          </a:p>
          <a:p>
            <a:pPr lvl="0" rtl="0">
              <a:spcBef>
                <a:spcPts val="0"/>
              </a:spcBef>
              <a:spcAft>
                <a:spcPts val="0"/>
              </a:spcAft>
              <a:buNone/>
            </a:pPr>
            <a:endParaRPr sz="1100" u="sng">
              <a:solidFill>
                <a:srgbClr val="000000"/>
              </a:solidFill>
              <a:highlight>
                <a:srgbClr val="FFFFFF"/>
              </a:highlight>
              <a:latin typeface="Calibri"/>
              <a:ea typeface="Calibri"/>
              <a:cs typeface="Calibri"/>
              <a:sym typeface="Calibri"/>
              <a:hlinkClick r:id="rId3"/>
            </a:endParaRPr>
          </a:p>
          <a:p>
            <a:pPr lvl="0">
              <a:spcBef>
                <a:spcPts val="0"/>
              </a:spcBef>
              <a:buNone/>
            </a:pPr>
            <a:endParaRPr/>
          </a:p>
          <a:p>
            <a:pPr lvl="0">
              <a:spcBef>
                <a:spcPts val="0"/>
              </a:spcBef>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p:nvPr/>
        </p:nvPicPr>
        <p:blipFill rotWithShape="1">
          <a:blip r:embed="rId3">
            <a:alphaModFix/>
          </a:blip>
          <a:srcRect/>
          <a:stretch/>
        </p:blipFill>
        <p:spPr>
          <a:xfrm>
            <a:off x="6094717" y="212597"/>
            <a:ext cx="2654400" cy="4711500"/>
          </a:xfrm>
          <a:prstGeom prst="rect">
            <a:avLst/>
          </a:prstGeom>
          <a:noFill/>
          <a:ln w="38100" cap="sq" cmpd="sng">
            <a:solidFill>
              <a:srgbClr val="000000"/>
            </a:solidFill>
            <a:prstDash val="solid"/>
            <a:miter lim="8000"/>
            <a:headEnd type="none" w="med" len="med"/>
            <a:tailEnd type="none" w="med" len="med"/>
          </a:ln>
          <a:effectLst>
            <a:outerShdw blurRad="50799" dist="38100" dir="2700000" algn="tl" rotWithShape="0">
              <a:srgbClr val="000000">
                <a:alpha val="42750"/>
              </a:srgbClr>
            </a:outerShdw>
          </a:effectLst>
        </p:spPr>
      </p:pic>
      <p:pic>
        <p:nvPicPr>
          <p:cNvPr id="224" name="Shape 224"/>
          <p:cNvPicPr preferRelativeResize="0"/>
          <p:nvPr/>
        </p:nvPicPr>
        <p:blipFill rotWithShape="1">
          <a:blip r:embed="rId4">
            <a:alphaModFix/>
          </a:blip>
          <a:srcRect/>
          <a:stretch/>
        </p:blipFill>
        <p:spPr>
          <a:xfrm>
            <a:off x="3196971" y="212597"/>
            <a:ext cx="2654400" cy="4711500"/>
          </a:xfrm>
          <a:prstGeom prst="rect">
            <a:avLst/>
          </a:prstGeom>
          <a:noFill/>
          <a:ln w="38100" cap="sq" cmpd="sng">
            <a:solidFill>
              <a:srgbClr val="000000"/>
            </a:solidFill>
            <a:prstDash val="solid"/>
            <a:miter lim="8000"/>
            <a:headEnd type="none" w="med" len="med"/>
            <a:tailEnd type="none" w="med" len="med"/>
          </a:ln>
          <a:effectLst>
            <a:outerShdw blurRad="50799" dist="38100" dir="2700000" algn="tl" rotWithShape="0">
              <a:srgbClr val="000000">
                <a:alpha val="42750"/>
              </a:srgbClr>
            </a:outerShdw>
          </a:effectLst>
        </p:spPr>
      </p:pic>
      <p:pic>
        <p:nvPicPr>
          <p:cNvPr id="225" name="Shape 225"/>
          <p:cNvPicPr preferRelativeResize="0"/>
          <p:nvPr/>
        </p:nvPicPr>
        <p:blipFill rotWithShape="1">
          <a:blip r:embed="rId5">
            <a:alphaModFix/>
          </a:blip>
          <a:srcRect/>
          <a:stretch/>
        </p:blipFill>
        <p:spPr>
          <a:xfrm>
            <a:off x="299224" y="212597"/>
            <a:ext cx="2654400" cy="4711500"/>
          </a:xfrm>
          <a:prstGeom prst="rect">
            <a:avLst/>
          </a:prstGeom>
          <a:noFill/>
          <a:ln w="38100" cap="sq" cmpd="sng">
            <a:solidFill>
              <a:srgbClr val="000000"/>
            </a:solidFill>
            <a:prstDash val="solid"/>
            <a:miter lim="8000"/>
            <a:headEnd type="none" w="med" len="med"/>
            <a:tailEnd type="none" w="med" len="med"/>
          </a:ln>
          <a:effectLst>
            <a:outerShdw blurRad="50799" dist="38100" dir="2700000" algn="tl" rotWithShape="0">
              <a:srgbClr val="000000">
                <a:alpha val="42750"/>
              </a:srgbClr>
            </a:outerShdw>
          </a:effectLst>
        </p:spPr>
      </p:pic>
      <p:sp>
        <p:nvSpPr>
          <p:cNvPr id="226" name="Shape 226"/>
          <p:cNvSpPr txBox="1"/>
          <p:nvPr/>
        </p:nvSpPr>
        <p:spPr>
          <a:xfrm rot="487957">
            <a:off x="6716926" y="2590707"/>
            <a:ext cx="1938292" cy="1465535"/>
          </a:xfrm>
          <a:prstGeom prst="rect">
            <a:avLst/>
          </a:prstGeom>
          <a:noFill/>
          <a:ln>
            <a:noFill/>
          </a:ln>
        </p:spPr>
        <p:txBody>
          <a:bodyPr wrap="square" lIns="91425" tIns="91425" rIns="91425" bIns="91425" anchor="t" anchorCtr="0">
            <a:noAutofit/>
          </a:bodyPr>
          <a:lstStyle/>
          <a:p>
            <a:pPr lvl="0" algn="ctr">
              <a:spcBef>
                <a:spcPts val="0"/>
              </a:spcBef>
              <a:buNone/>
            </a:pPr>
            <a:r>
              <a:rPr lang="en" sz="1800" b="1">
                <a:solidFill>
                  <a:srgbClr val="0000FF"/>
                </a:solidFill>
              </a:rPr>
              <a:t>Amazing, New Rockwall ISD app. You have access to everything from one app!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258400"/>
            <a:ext cx="8520600" cy="572700"/>
          </a:xfrm>
          <a:prstGeom prst="rect">
            <a:avLst/>
          </a:prstGeom>
        </p:spPr>
        <p:txBody>
          <a:bodyPr wrap="square" lIns="91425" tIns="91425" rIns="91425" bIns="91425" anchor="t" anchorCtr="0">
            <a:noAutofit/>
          </a:bodyPr>
          <a:lstStyle/>
          <a:p>
            <a:pPr lvl="0">
              <a:spcBef>
                <a:spcPts val="0"/>
              </a:spcBef>
              <a:buNone/>
            </a:pPr>
            <a:r>
              <a:rPr lang="en" sz="4800" b="1">
                <a:solidFill>
                  <a:srgbClr val="000000"/>
                </a:solidFill>
                <a:highlight>
                  <a:srgbClr val="00FFFF"/>
                </a:highlight>
                <a:latin typeface="Pacifico"/>
                <a:ea typeface="Pacifico"/>
                <a:cs typeface="Pacifico"/>
                <a:sym typeface="Pacifico"/>
              </a:rPr>
              <a:t>Counselor’s Corner</a:t>
            </a:r>
          </a:p>
        </p:txBody>
      </p:sp>
      <p:sp>
        <p:nvSpPr>
          <p:cNvPr id="232" name="Shape 232"/>
          <p:cNvSpPr txBox="1">
            <a:spLocks noGrp="1"/>
          </p:cNvSpPr>
          <p:nvPr>
            <p:ph type="body" idx="1"/>
          </p:nvPr>
        </p:nvSpPr>
        <p:spPr>
          <a:xfrm>
            <a:off x="311700" y="1234075"/>
            <a:ext cx="8520600" cy="3334800"/>
          </a:xfrm>
          <a:prstGeom prst="rect">
            <a:avLst/>
          </a:prstGeom>
        </p:spPr>
        <p:txBody>
          <a:bodyPr wrap="square" lIns="91425" tIns="91425" rIns="91425" bIns="91425" anchor="t" anchorCtr="0">
            <a:noAutofit/>
          </a:bodyPr>
          <a:lstStyle/>
          <a:p>
            <a:pPr marL="457200" lvl="0" indent="-381000" rtl="0">
              <a:lnSpc>
                <a:spcPct val="150000"/>
              </a:lnSpc>
              <a:spcBef>
                <a:spcPts val="0"/>
              </a:spcBef>
              <a:buSzPct val="100000"/>
              <a:buFont typeface="Arial"/>
            </a:pPr>
            <a:r>
              <a:rPr lang="en" sz="2400" b="1">
                <a:latin typeface="Arial"/>
                <a:ea typeface="Arial"/>
                <a:cs typeface="Arial"/>
                <a:sym typeface="Arial"/>
              </a:rPr>
              <a:t>Guidance</a:t>
            </a:r>
          </a:p>
          <a:p>
            <a:pPr marL="457200" lvl="0" indent="-381000" rtl="0">
              <a:lnSpc>
                <a:spcPct val="150000"/>
              </a:lnSpc>
              <a:spcBef>
                <a:spcPts val="0"/>
              </a:spcBef>
              <a:buSzPct val="100000"/>
              <a:buFont typeface="Arial"/>
            </a:pPr>
            <a:r>
              <a:rPr lang="en" sz="2400" b="1">
                <a:latin typeface="Arial"/>
                <a:ea typeface="Arial"/>
                <a:cs typeface="Arial"/>
                <a:sym typeface="Arial"/>
              </a:rPr>
              <a:t>Student Support</a:t>
            </a:r>
          </a:p>
          <a:p>
            <a:pPr marL="457200" lvl="0" indent="-381000">
              <a:lnSpc>
                <a:spcPct val="150000"/>
              </a:lnSpc>
              <a:spcBef>
                <a:spcPts val="0"/>
              </a:spcBef>
              <a:buSzPct val="100000"/>
              <a:buFont typeface="Arial"/>
            </a:pPr>
            <a:r>
              <a:rPr lang="en" sz="2400" b="1">
                <a:latin typeface="Arial"/>
                <a:ea typeface="Arial"/>
                <a:cs typeface="Arial"/>
                <a:sym typeface="Arial"/>
              </a:rPr>
              <a:t>Mrs. Ferguson provides support for students academically, emotionally, &amp; socially. </a:t>
            </a:r>
          </a:p>
          <a:p>
            <a:pPr lvl="0">
              <a:lnSpc>
                <a:spcPct val="150000"/>
              </a:lnSpc>
              <a:spcBef>
                <a:spcPts val="0"/>
              </a:spcBef>
              <a:buNone/>
            </a:pPr>
            <a:endParaRPr sz="2400" b="1">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258400"/>
            <a:ext cx="8520600" cy="572700"/>
          </a:xfrm>
          <a:prstGeom prst="rect">
            <a:avLst/>
          </a:prstGeom>
        </p:spPr>
        <p:txBody>
          <a:bodyPr wrap="square" lIns="91425" tIns="91425" rIns="91425" bIns="91425" anchor="t" anchorCtr="0">
            <a:noAutofit/>
          </a:bodyPr>
          <a:lstStyle/>
          <a:p>
            <a:pPr lvl="0" rtl="0">
              <a:spcBef>
                <a:spcPts val="0"/>
              </a:spcBef>
              <a:buNone/>
            </a:pPr>
            <a:r>
              <a:rPr lang="en" sz="4800" b="1">
                <a:solidFill>
                  <a:srgbClr val="000000"/>
                </a:solidFill>
                <a:highlight>
                  <a:srgbClr val="00FFFF"/>
                </a:highlight>
                <a:latin typeface="Pacifico"/>
                <a:ea typeface="Pacifico"/>
                <a:cs typeface="Pacifico"/>
                <a:sym typeface="Pacifico"/>
              </a:rPr>
              <a:t>Upcoming Events &amp; Reminders</a:t>
            </a:r>
          </a:p>
        </p:txBody>
      </p:sp>
      <p:sp>
        <p:nvSpPr>
          <p:cNvPr id="238" name="Shape 238"/>
          <p:cNvSpPr txBox="1">
            <a:spLocks noGrp="1"/>
          </p:cNvSpPr>
          <p:nvPr>
            <p:ph type="body" idx="1"/>
          </p:nvPr>
        </p:nvSpPr>
        <p:spPr>
          <a:xfrm>
            <a:off x="311700" y="1234075"/>
            <a:ext cx="8520600" cy="3334800"/>
          </a:xfrm>
          <a:prstGeom prst="rect">
            <a:avLst/>
          </a:prstGeom>
        </p:spPr>
        <p:txBody>
          <a:bodyPr wrap="square" lIns="91425" tIns="91425" rIns="91425" bIns="91425" anchor="t" anchorCtr="0">
            <a:noAutofit/>
          </a:bodyPr>
          <a:lstStyle/>
          <a:p>
            <a:pPr marL="457200" lvl="0" indent="-381000" rtl="0">
              <a:lnSpc>
                <a:spcPct val="150000"/>
              </a:lnSpc>
              <a:spcBef>
                <a:spcPts val="0"/>
              </a:spcBef>
              <a:buSzPct val="100000"/>
              <a:buFont typeface="Arial"/>
            </a:pPr>
            <a:r>
              <a:rPr lang="en" sz="2400" b="1">
                <a:latin typeface="Arial"/>
                <a:ea typeface="Arial"/>
                <a:cs typeface="Arial"/>
                <a:sym typeface="Arial"/>
              </a:rPr>
              <a:t>Grandparents Week Sept. 18-22</a:t>
            </a:r>
          </a:p>
          <a:p>
            <a:pPr marL="457200" lvl="0" indent="-381000" rtl="0">
              <a:lnSpc>
                <a:spcPct val="150000"/>
              </a:lnSpc>
              <a:spcBef>
                <a:spcPts val="0"/>
              </a:spcBef>
              <a:buSzPct val="100000"/>
              <a:buFont typeface="Arial"/>
            </a:pPr>
            <a:r>
              <a:rPr lang="en" sz="2400" b="1">
                <a:latin typeface="Arial"/>
                <a:ea typeface="Arial"/>
                <a:cs typeface="Arial"/>
                <a:sym typeface="Arial"/>
              </a:rPr>
              <a:t>2nd Grade Swim Week Sept. 18-22</a:t>
            </a:r>
          </a:p>
          <a:p>
            <a:pPr marL="457200" lvl="0" indent="-381000" rtl="0">
              <a:lnSpc>
                <a:spcPct val="150000"/>
              </a:lnSpc>
              <a:spcBef>
                <a:spcPts val="0"/>
              </a:spcBef>
              <a:buSzPct val="100000"/>
              <a:buFont typeface="Arial"/>
            </a:pPr>
            <a:r>
              <a:rPr lang="en" sz="2400" b="1">
                <a:latin typeface="Arial"/>
                <a:ea typeface="Arial"/>
                <a:cs typeface="Arial"/>
                <a:sym typeface="Arial"/>
              </a:rPr>
              <a:t>Fall Carnival Sept. 30th</a:t>
            </a:r>
          </a:p>
          <a:p>
            <a:pPr lvl="0" rtl="0">
              <a:lnSpc>
                <a:spcPct val="150000"/>
              </a:lnSpc>
              <a:spcBef>
                <a:spcPts val="0"/>
              </a:spcBef>
              <a:buNone/>
            </a:pPr>
            <a:endParaRPr sz="2400" b="1">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3600">
                <a:highlight>
                  <a:srgbClr val="00FFFF"/>
                </a:highlight>
                <a:latin typeface="Pacifico"/>
                <a:ea typeface="Pacifico"/>
                <a:cs typeface="Pacifico"/>
                <a:sym typeface="Pacifico"/>
              </a:rPr>
              <a:t>Volunteer Information</a:t>
            </a:r>
          </a:p>
        </p:txBody>
      </p:sp>
      <p:sp>
        <p:nvSpPr>
          <p:cNvPr id="244" name="Shape 244"/>
          <p:cNvSpPr txBox="1">
            <a:spLocks noGrp="1"/>
          </p:cNvSpPr>
          <p:nvPr>
            <p:ph type="body" idx="1"/>
          </p:nvPr>
        </p:nvSpPr>
        <p:spPr>
          <a:xfrm>
            <a:off x="311700" y="1234075"/>
            <a:ext cx="8520600" cy="3334800"/>
          </a:xfrm>
          <a:prstGeom prst="rect">
            <a:avLst/>
          </a:prstGeom>
        </p:spPr>
        <p:txBody>
          <a:bodyPr wrap="square" lIns="91425" tIns="91425" rIns="91425" bIns="91425" anchor="t" anchorCtr="0">
            <a:noAutofit/>
          </a:bodyPr>
          <a:lstStyle/>
          <a:p>
            <a:pPr lvl="0">
              <a:spcBef>
                <a:spcPts val="0"/>
              </a:spcBef>
              <a:buNone/>
            </a:pPr>
            <a:r>
              <a:rPr lang="en" sz="2400" b="1">
                <a:latin typeface="Arial"/>
                <a:ea typeface="Arial"/>
                <a:cs typeface="Arial"/>
                <a:sym typeface="Arial"/>
              </a:rPr>
              <a:t>We welcome volunteers. Some of the jobs that volunteers have helped with in the past have been:</a:t>
            </a:r>
          </a:p>
          <a:p>
            <a:pPr lvl="0">
              <a:spcBef>
                <a:spcPts val="0"/>
              </a:spcBef>
              <a:buNone/>
            </a:pPr>
            <a:r>
              <a:rPr lang="en" sz="2400" b="1">
                <a:latin typeface="Arial"/>
                <a:ea typeface="Arial"/>
                <a:cs typeface="Arial"/>
                <a:sym typeface="Arial"/>
              </a:rPr>
              <a:t>-reading with students</a:t>
            </a:r>
          </a:p>
          <a:p>
            <a:pPr lvl="0">
              <a:spcBef>
                <a:spcPts val="0"/>
              </a:spcBef>
              <a:buNone/>
            </a:pPr>
            <a:r>
              <a:rPr lang="en" sz="2400" b="1">
                <a:latin typeface="Arial"/>
                <a:ea typeface="Arial"/>
                <a:cs typeface="Arial"/>
                <a:sym typeface="Arial"/>
              </a:rPr>
              <a:t>-helping cover teacher classes while testing or on special days</a:t>
            </a:r>
          </a:p>
          <a:p>
            <a:pPr lvl="0">
              <a:spcBef>
                <a:spcPts val="0"/>
              </a:spcBef>
              <a:buNone/>
            </a:pPr>
            <a:r>
              <a:rPr lang="en" sz="2400" b="1">
                <a:latin typeface="Arial"/>
                <a:ea typeface="Arial"/>
                <a:cs typeface="Arial"/>
                <a:sym typeface="Arial"/>
              </a:rPr>
              <a:t>-helping with lunch duties, book fairs</a:t>
            </a:r>
          </a:p>
          <a:p>
            <a:pPr lvl="0">
              <a:spcBef>
                <a:spcPts val="0"/>
              </a:spcBef>
              <a:buNone/>
            </a:pPr>
            <a:endParaRPr sz="2400" b="1">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254525"/>
            <a:ext cx="8520600" cy="572700"/>
          </a:xfrm>
          <a:prstGeom prst="rect">
            <a:avLst/>
          </a:prstGeom>
        </p:spPr>
        <p:txBody>
          <a:bodyPr wrap="square" lIns="91425" tIns="91425" rIns="91425" bIns="91425" anchor="t" anchorCtr="0">
            <a:noAutofit/>
          </a:bodyPr>
          <a:lstStyle/>
          <a:p>
            <a:pPr lvl="0" rtl="0">
              <a:spcBef>
                <a:spcPts val="0"/>
              </a:spcBef>
              <a:buNone/>
            </a:pPr>
            <a:r>
              <a:rPr lang="en" sz="3600">
                <a:highlight>
                  <a:srgbClr val="00FFFF"/>
                </a:highlight>
                <a:latin typeface="Pacifico"/>
                <a:ea typeface="Pacifico"/>
                <a:cs typeface="Pacifico"/>
                <a:sym typeface="Pacifico"/>
              </a:rPr>
              <a:t>Questions/Concerns:</a:t>
            </a:r>
          </a:p>
        </p:txBody>
      </p:sp>
      <p:sp>
        <p:nvSpPr>
          <p:cNvPr id="250" name="Shape 250"/>
          <p:cNvSpPr txBox="1">
            <a:spLocks noGrp="1"/>
          </p:cNvSpPr>
          <p:nvPr>
            <p:ph type="body" idx="1"/>
          </p:nvPr>
        </p:nvSpPr>
        <p:spPr>
          <a:xfrm>
            <a:off x="384975" y="999625"/>
            <a:ext cx="8520600" cy="3334800"/>
          </a:xfrm>
          <a:prstGeom prst="rect">
            <a:avLst/>
          </a:prstGeom>
        </p:spPr>
        <p:txBody>
          <a:bodyPr wrap="square" lIns="91425" tIns="91425" rIns="91425" bIns="91425" anchor="t" anchorCtr="0">
            <a:noAutofit/>
          </a:bodyPr>
          <a:lstStyle/>
          <a:p>
            <a:pPr lvl="0" rtl="0">
              <a:spcBef>
                <a:spcPts val="0"/>
              </a:spcBef>
              <a:buNone/>
            </a:pPr>
            <a:r>
              <a:rPr lang="en" sz="2400" b="1">
                <a:latin typeface="Arial"/>
                <a:ea typeface="Arial"/>
                <a:cs typeface="Arial"/>
                <a:sym typeface="Arial"/>
              </a:rPr>
              <a:t>Please let us know if you have a question or concern. We want to provide support and address issues. It is important we work together! :)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211750"/>
            <a:ext cx="8520600" cy="572700"/>
          </a:xfrm>
          <a:prstGeom prst="rect">
            <a:avLst/>
          </a:prstGeom>
        </p:spPr>
        <p:txBody>
          <a:bodyPr wrap="square" lIns="91425" tIns="91425" rIns="91425" bIns="91425" anchor="t" anchorCtr="0">
            <a:noAutofit/>
          </a:bodyPr>
          <a:lstStyle/>
          <a:p>
            <a:pPr lvl="0" rtl="0">
              <a:spcBef>
                <a:spcPts val="0"/>
              </a:spcBef>
              <a:buNone/>
            </a:pPr>
            <a:r>
              <a:rPr lang="en" sz="3600">
                <a:solidFill>
                  <a:srgbClr val="000000"/>
                </a:solidFill>
                <a:highlight>
                  <a:srgbClr val="00FFFF"/>
                </a:highlight>
                <a:latin typeface="Pacifico"/>
                <a:ea typeface="Pacifico"/>
                <a:cs typeface="Pacifico"/>
                <a:sym typeface="Pacifico"/>
              </a:rPr>
              <a:t>At Shannon Elementary, We  </a:t>
            </a:r>
            <a:r>
              <a:rPr lang="en" sz="4800" b="1">
                <a:solidFill>
                  <a:srgbClr val="000000"/>
                </a:solidFill>
                <a:highlight>
                  <a:srgbClr val="00FFFF"/>
                </a:highlight>
                <a:latin typeface="Shadows Into Light Two"/>
                <a:ea typeface="Shadows Into Light Two"/>
                <a:cs typeface="Shadows Into Light Two"/>
                <a:sym typeface="Shadows Into Light Two"/>
              </a:rPr>
              <a:t>LEAD</a:t>
            </a:r>
          </a:p>
        </p:txBody>
      </p:sp>
      <p:sp>
        <p:nvSpPr>
          <p:cNvPr id="140" name="Shape 140"/>
          <p:cNvSpPr txBox="1"/>
          <p:nvPr/>
        </p:nvSpPr>
        <p:spPr>
          <a:xfrm>
            <a:off x="311700" y="1229900"/>
            <a:ext cx="8520600" cy="33390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sz="3000" b="1">
                <a:solidFill>
                  <a:srgbClr val="434343"/>
                </a:solidFill>
                <a:latin typeface="Roboto"/>
                <a:ea typeface="Roboto"/>
                <a:cs typeface="Roboto"/>
                <a:sym typeface="Roboto"/>
              </a:rPr>
              <a:t>L: Love Learning</a:t>
            </a:r>
          </a:p>
          <a:p>
            <a:pPr lvl="0" rtl="0">
              <a:lnSpc>
                <a:spcPct val="115000"/>
              </a:lnSpc>
              <a:spcBef>
                <a:spcPts val="0"/>
              </a:spcBef>
              <a:spcAft>
                <a:spcPts val="1600"/>
              </a:spcAft>
              <a:buNone/>
            </a:pPr>
            <a:r>
              <a:rPr lang="en" sz="3000" b="1">
                <a:solidFill>
                  <a:srgbClr val="434343"/>
                </a:solidFill>
                <a:latin typeface="Roboto"/>
                <a:ea typeface="Roboto"/>
                <a:cs typeface="Roboto"/>
                <a:sym typeface="Roboto"/>
              </a:rPr>
              <a:t>E: Excel In All We Do</a:t>
            </a:r>
          </a:p>
          <a:p>
            <a:pPr lvl="0" rtl="0">
              <a:lnSpc>
                <a:spcPct val="115000"/>
              </a:lnSpc>
              <a:spcBef>
                <a:spcPts val="0"/>
              </a:spcBef>
              <a:spcAft>
                <a:spcPts val="1600"/>
              </a:spcAft>
              <a:buNone/>
            </a:pPr>
            <a:r>
              <a:rPr lang="en" sz="3000" b="1">
                <a:solidFill>
                  <a:srgbClr val="434343"/>
                </a:solidFill>
                <a:latin typeface="Roboto"/>
                <a:ea typeface="Roboto"/>
                <a:cs typeface="Roboto"/>
                <a:sym typeface="Roboto"/>
              </a:rPr>
              <a:t>A: Achieve</a:t>
            </a:r>
          </a:p>
          <a:p>
            <a:pPr lvl="0" rtl="0">
              <a:lnSpc>
                <a:spcPct val="115000"/>
              </a:lnSpc>
              <a:spcBef>
                <a:spcPts val="0"/>
              </a:spcBef>
              <a:spcAft>
                <a:spcPts val="1600"/>
              </a:spcAft>
              <a:buNone/>
            </a:pPr>
            <a:r>
              <a:rPr lang="en" sz="3000" b="1">
                <a:solidFill>
                  <a:srgbClr val="434343"/>
                </a:solidFill>
                <a:latin typeface="Roboto"/>
                <a:ea typeface="Roboto"/>
                <a:cs typeface="Roboto"/>
                <a:sym typeface="Roboto"/>
              </a:rPr>
              <a:t>D: Do What Is Right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247875" y="904350"/>
            <a:ext cx="8520600" cy="3334800"/>
          </a:xfrm>
          <a:prstGeom prst="rect">
            <a:avLst/>
          </a:prstGeom>
        </p:spPr>
        <p:txBody>
          <a:bodyPr wrap="square" lIns="91425" tIns="91425" rIns="91425" bIns="91425" anchor="t" anchorCtr="0">
            <a:noAutofit/>
          </a:bodyPr>
          <a:lstStyle/>
          <a:p>
            <a:pPr lvl="0" algn="ctr">
              <a:spcBef>
                <a:spcPts val="0"/>
              </a:spcBef>
              <a:buNone/>
            </a:pPr>
            <a:r>
              <a:rPr lang="en" sz="3000">
                <a:latin typeface="Pacifico"/>
                <a:ea typeface="Pacifico"/>
                <a:cs typeface="Pacifico"/>
                <a:sym typeface="Pacifico"/>
              </a:rPr>
              <a:t>We are here to serve our students and families. </a:t>
            </a:r>
          </a:p>
          <a:p>
            <a:pPr lvl="0" algn="ctr">
              <a:spcBef>
                <a:spcPts val="0"/>
              </a:spcBef>
              <a:buNone/>
            </a:pPr>
            <a:r>
              <a:rPr lang="en" sz="3000">
                <a:latin typeface="Pacifico"/>
                <a:ea typeface="Pacifico"/>
                <a:cs typeface="Pacifico"/>
                <a:sym typeface="Pacifico"/>
              </a:rPr>
              <a:t>We want nothing but the best for the students at Shannon Elementary.</a:t>
            </a:r>
          </a:p>
          <a:p>
            <a:pPr lvl="0" algn="ctr">
              <a:spcBef>
                <a:spcPts val="0"/>
              </a:spcBef>
              <a:buNone/>
            </a:pPr>
            <a:endParaRPr sz="3000">
              <a:latin typeface="Pacifico"/>
              <a:ea typeface="Pacifico"/>
              <a:cs typeface="Pacifico"/>
              <a:sym typeface="Pacifico"/>
            </a:endParaRPr>
          </a:p>
          <a:p>
            <a:pPr lvl="0" algn="ctr">
              <a:spcBef>
                <a:spcPts val="0"/>
              </a:spcBef>
              <a:buNone/>
            </a:pPr>
            <a:r>
              <a:rPr lang="en" sz="3000">
                <a:latin typeface="Pacifico"/>
                <a:ea typeface="Pacifico"/>
                <a:cs typeface="Pacifico"/>
                <a:sym typeface="Pacifico"/>
              </a:rPr>
              <a:t>We look forward to working together!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211775"/>
            <a:ext cx="8520600" cy="572700"/>
          </a:xfrm>
          <a:prstGeom prst="rect">
            <a:avLst/>
          </a:prstGeom>
        </p:spPr>
        <p:txBody>
          <a:bodyPr wrap="square" lIns="91425" tIns="91425" rIns="91425" bIns="91425" anchor="t" anchorCtr="0">
            <a:noAutofit/>
          </a:bodyPr>
          <a:lstStyle/>
          <a:p>
            <a:pPr lvl="0">
              <a:spcBef>
                <a:spcPts val="0"/>
              </a:spcBef>
              <a:buNone/>
            </a:pPr>
            <a:r>
              <a:rPr lang="en" sz="3600">
                <a:solidFill>
                  <a:srgbClr val="000000"/>
                </a:solidFill>
                <a:highlight>
                  <a:srgbClr val="00FFFF"/>
                </a:highlight>
                <a:latin typeface="Pacifico"/>
                <a:ea typeface="Pacifico"/>
                <a:cs typeface="Pacifico"/>
                <a:sym typeface="Pacifico"/>
              </a:rPr>
              <a:t>Our Beliefs</a:t>
            </a:r>
          </a:p>
        </p:txBody>
      </p:sp>
      <p:sp>
        <p:nvSpPr>
          <p:cNvPr id="146" name="Shape 146"/>
          <p:cNvSpPr txBox="1">
            <a:spLocks noGrp="1"/>
          </p:cNvSpPr>
          <p:nvPr>
            <p:ph type="body" idx="1"/>
          </p:nvPr>
        </p:nvSpPr>
        <p:spPr>
          <a:xfrm>
            <a:off x="311700" y="1234075"/>
            <a:ext cx="8520600" cy="3334800"/>
          </a:xfrm>
          <a:prstGeom prst="rect">
            <a:avLst/>
          </a:prstGeom>
        </p:spPr>
        <p:txBody>
          <a:bodyPr wrap="square" lIns="91425" tIns="91425" rIns="91425" bIns="91425" anchor="t" anchorCtr="0">
            <a:noAutofit/>
          </a:bodyPr>
          <a:lstStyle/>
          <a:p>
            <a:pPr lvl="0" rtl="0">
              <a:spcBef>
                <a:spcPts val="0"/>
              </a:spcBef>
              <a:spcAft>
                <a:spcPts val="0"/>
              </a:spcAft>
              <a:buClr>
                <a:schemeClr val="dk2"/>
              </a:buClr>
              <a:buSzPct val="61111"/>
              <a:buFont typeface="Arial"/>
              <a:buNone/>
            </a:pPr>
            <a:r>
              <a:rPr lang="en" b="1">
                <a:latin typeface="Arial"/>
                <a:ea typeface="Arial"/>
                <a:cs typeface="Arial"/>
                <a:sym typeface="Arial"/>
              </a:rPr>
              <a:t>We believe that</a:t>
            </a:r>
            <a:r>
              <a:rPr lang="en" b="1">
                <a:latin typeface="Times New Roman"/>
                <a:ea typeface="Times New Roman"/>
                <a:cs typeface="Times New Roman"/>
                <a:sym typeface="Times New Roman"/>
              </a:rPr>
              <a:t>…</a:t>
            </a:r>
          </a:p>
          <a:p>
            <a:pPr marL="457200" lvl="0" indent="-342900" rtl="0">
              <a:lnSpc>
                <a:spcPct val="100000"/>
              </a:lnSpc>
              <a:spcBef>
                <a:spcPts val="0"/>
              </a:spcBef>
              <a:spcAft>
                <a:spcPts val="0"/>
              </a:spcAft>
              <a:buSzPct val="100000"/>
              <a:buFont typeface="Arial"/>
              <a:buChar char="●"/>
            </a:pPr>
            <a:r>
              <a:rPr lang="en">
                <a:latin typeface="Arial"/>
                <a:ea typeface="Arial"/>
                <a:cs typeface="Arial"/>
                <a:sym typeface="Arial"/>
              </a:rPr>
              <a:t>Each person has unique value and purpose.</a:t>
            </a:r>
          </a:p>
          <a:p>
            <a:pPr marL="457200" lvl="0" indent="-342900" rtl="0">
              <a:lnSpc>
                <a:spcPct val="100000"/>
              </a:lnSpc>
              <a:spcBef>
                <a:spcPts val="0"/>
              </a:spcBef>
              <a:spcAft>
                <a:spcPts val="0"/>
              </a:spcAft>
              <a:buSzPct val="100000"/>
              <a:buFont typeface="Arial"/>
              <a:buChar char="●"/>
            </a:pPr>
            <a:r>
              <a:rPr lang="en">
                <a:latin typeface="Arial"/>
                <a:ea typeface="Arial"/>
                <a:cs typeface="Arial"/>
                <a:sym typeface="Arial"/>
              </a:rPr>
              <a:t>Each person deserves to be treated with kindness and compassion.</a:t>
            </a:r>
          </a:p>
          <a:p>
            <a:pPr marL="457200" lvl="0" indent="-342900" rtl="0">
              <a:lnSpc>
                <a:spcPct val="100000"/>
              </a:lnSpc>
              <a:spcBef>
                <a:spcPts val="0"/>
              </a:spcBef>
              <a:spcAft>
                <a:spcPts val="0"/>
              </a:spcAft>
              <a:buSzPct val="100000"/>
              <a:buFont typeface="Arial"/>
              <a:buChar char="●"/>
            </a:pPr>
            <a:r>
              <a:rPr lang="en">
                <a:latin typeface="Arial"/>
                <a:ea typeface="Arial"/>
                <a:cs typeface="Arial"/>
                <a:sym typeface="Arial"/>
              </a:rPr>
              <a:t>Families and other core relationships are the foundation of communities.</a:t>
            </a:r>
          </a:p>
          <a:p>
            <a:pPr marL="457200" lvl="0" indent="-342900" rtl="0">
              <a:lnSpc>
                <a:spcPct val="100000"/>
              </a:lnSpc>
              <a:spcBef>
                <a:spcPts val="0"/>
              </a:spcBef>
              <a:spcAft>
                <a:spcPts val="0"/>
              </a:spcAft>
              <a:buSzPct val="100000"/>
              <a:buFont typeface="Arial"/>
              <a:buChar char="●"/>
            </a:pPr>
            <a:r>
              <a:rPr lang="en">
                <a:latin typeface="Arial"/>
                <a:ea typeface="Arial"/>
                <a:cs typeface="Arial"/>
                <a:sym typeface="Arial"/>
              </a:rPr>
              <a:t>A community is responsible for nurturing and empowering life-long learners.</a:t>
            </a:r>
          </a:p>
          <a:p>
            <a:pPr marL="457200" lvl="0" indent="-342900" rtl="0">
              <a:lnSpc>
                <a:spcPct val="100000"/>
              </a:lnSpc>
              <a:spcBef>
                <a:spcPts val="0"/>
              </a:spcBef>
              <a:spcAft>
                <a:spcPts val="0"/>
              </a:spcAft>
              <a:buSzPct val="100000"/>
              <a:buFont typeface="Arial"/>
              <a:buChar char="●"/>
            </a:pPr>
            <a:r>
              <a:rPr lang="en">
                <a:latin typeface="Arial"/>
                <a:ea typeface="Arial"/>
                <a:cs typeface="Arial"/>
                <a:sym typeface="Arial"/>
              </a:rPr>
              <a:t>Collaboration and diversity provide broader perspectives for richer outcomes.</a:t>
            </a:r>
          </a:p>
          <a:p>
            <a:pPr marL="457200" lvl="0" indent="-342900" rtl="0">
              <a:lnSpc>
                <a:spcPct val="100000"/>
              </a:lnSpc>
              <a:spcBef>
                <a:spcPts val="0"/>
              </a:spcBef>
              <a:spcAft>
                <a:spcPts val="0"/>
              </a:spcAft>
              <a:buSzPct val="100000"/>
              <a:buFont typeface="Arial"/>
              <a:buChar char="●"/>
            </a:pPr>
            <a:r>
              <a:rPr lang="en">
                <a:latin typeface="Arial"/>
                <a:ea typeface="Arial"/>
                <a:cs typeface="Arial"/>
                <a:sym typeface="Arial"/>
              </a:rPr>
              <a:t>People have the innate desire and ability to learn.</a:t>
            </a:r>
          </a:p>
          <a:p>
            <a:pPr marL="457200" lvl="0" indent="-342900" rtl="0">
              <a:lnSpc>
                <a:spcPct val="100000"/>
              </a:lnSpc>
              <a:spcBef>
                <a:spcPts val="0"/>
              </a:spcBef>
              <a:spcAft>
                <a:spcPts val="0"/>
              </a:spcAft>
              <a:buSzPct val="100000"/>
              <a:buFont typeface="Arial"/>
              <a:buChar char="●"/>
            </a:pPr>
            <a:r>
              <a:rPr lang="en">
                <a:latin typeface="Arial"/>
                <a:ea typeface="Arial"/>
                <a:cs typeface="Arial"/>
                <a:sym typeface="Arial"/>
              </a:rPr>
              <a:t>Learning is not constrained by time, place or method.</a:t>
            </a:r>
          </a:p>
          <a:p>
            <a:pPr marL="457200" lvl="0" indent="-342900" rtl="0">
              <a:lnSpc>
                <a:spcPct val="100000"/>
              </a:lnSpc>
              <a:spcBef>
                <a:spcPts val="0"/>
              </a:spcBef>
              <a:spcAft>
                <a:spcPts val="0"/>
              </a:spcAft>
              <a:buSzPct val="100000"/>
              <a:buFont typeface="Arial"/>
              <a:buChar char="●"/>
            </a:pPr>
            <a:r>
              <a:rPr lang="en">
                <a:latin typeface="Arial"/>
                <a:ea typeface="Arial"/>
                <a:cs typeface="Arial"/>
                <a:sym typeface="Arial"/>
              </a:rPr>
              <a:t>Change is constant; courage and adaptability determine our level of growth.</a:t>
            </a:r>
          </a:p>
          <a:p>
            <a:pPr marL="457200" lvl="0" indent="-342900" rtl="0">
              <a:lnSpc>
                <a:spcPct val="100000"/>
              </a:lnSpc>
              <a:spcBef>
                <a:spcPts val="0"/>
              </a:spcBef>
              <a:spcAft>
                <a:spcPts val="0"/>
              </a:spcAft>
              <a:buSzPct val="100000"/>
              <a:buFont typeface="Arial"/>
              <a:buChar char="●"/>
            </a:pPr>
            <a:r>
              <a:rPr lang="en">
                <a:latin typeface="Arial"/>
                <a:ea typeface="Arial"/>
                <a:cs typeface="Arial"/>
                <a:sym typeface="Arial"/>
              </a:rPr>
              <a:t>High expectations lead to high levels of success.</a:t>
            </a:r>
          </a:p>
          <a:p>
            <a:pPr marL="457200" lvl="0" indent="-342900" rtl="0">
              <a:lnSpc>
                <a:spcPct val="100000"/>
              </a:lnSpc>
              <a:spcBef>
                <a:spcPts val="0"/>
              </a:spcBef>
              <a:spcAft>
                <a:spcPts val="0"/>
              </a:spcAft>
              <a:buSzPct val="100000"/>
              <a:buFont typeface="Arial"/>
              <a:buChar char="●"/>
            </a:pPr>
            <a:r>
              <a:rPr lang="en">
                <a:latin typeface="Arial"/>
                <a:ea typeface="Arial"/>
                <a:cs typeface="Arial"/>
                <a:sym typeface="Arial"/>
              </a:rPr>
              <a:t>We are accountable to each other, our shared future, and ourselves.</a:t>
            </a:r>
          </a:p>
          <a:p>
            <a:pPr lvl="0" rtl="0">
              <a:lnSpc>
                <a:spcPct val="100000"/>
              </a:lnSpc>
              <a:spcBef>
                <a:spcPts val="0"/>
              </a:spcBef>
              <a:spcAft>
                <a:spcPts val="0"/>
              </a:spcAft>
              <a:buClr>
                <a:schemeClr val="dk2"/>
              </a:buClr>
              <a:buSzPct val="36666"/>
              <a:buFont typeface="Arial"/>
              <a:buNone/>
            </a:pPr>
            <a:endParaRPr sz="3000" b="1">
              <a:latin typeface="Merriweather"/>
              <a:ea typeface="Merriweather"/>
              <a:cs typeface="Merriweather"/>
              <a:sym typeface="Merriweather"/>
            </a:endParaRPr>
          </a:p>
          <a:p>
            <a:pPr lvl="0">
              <a:spcBef>
                <a:spcPts val="0"/>
              </a:spcBef>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211775"/>
            <a:ext cx="8520600" cy="572700"/>
          </a:xfrm>
          <a:prstGeom prst="rect">
            <a:avLst/>
          </a:prstGeom>
        </p:spPr>
        <p:txBody>
          <a:bodyPr wrap="square" lIns="91425" tIns="91425" rIns="91425" bIns="91425" anchor="t" anchorCtr="0">
            <a:noAutofit/>
          </a:bodyPr>
          <a:lstStyle/>
          <a:p>
            <a:pPr lvl="0" rtl="0">
              <a:spcBef>
                <a:spcPts val="0"/>
              </a:spcBef>
              <a:buNone/>
            </a:pPr>
            <a:r>
              <a:rPr lang="en" sz="3600">
                <a:solidFill>
                  <a:srgbClr val="000000"/>
                </a:solidFill>
                <a:highlight>
                  <a:srgbClr val="00FFFF"/>
                </a:highlight>
                <a:latin typeface="Pacifico"/>
                <a:ea typeface="Pacifico"/>
                <a:cs typeface="Pacifico"/>
                <a:sym typeface="Pacifico"/>
              </a:rPr>
              <a:t>About Shannon Elementary</a:t>
            </a:r>
          </a:p>
        </p:txBody>
      </p:sp>
      <p:sp>
        <p:nvSpPr>
          <p:cNvPr id="152" name="Shape 152"/>
          <p:cNvSpPr txBox="1">
            <a:spLocks noGrp="1"/>
          </p:cNvSpPr>
          <p:nvPr>
            <p:ph type="body" idx="1"/>
          </p:nvPr>
        </p:nvSpPr>
        <p:spPr>
          <a:xfrm>
            <a:off x="142375" y="1234075"/>
            <a:ext cx="9001500" cy="3334800"/>
          </a:xfrm>
          <a:prstGeom prst="rect">
            <a:avLst/>
          </a:prstGeom>
        </p:spPr>
        <p:txBody>
          <a:bodyPr wrap="square" lIns="91425" tIns="91425" rIns="91425" bIns="91425" anchor="t" anchorCtr="0">
            <a:noAutofit/>
          </a:bodyPr>
          <a:lstStyle/>
          <a:p>
            <a:pPr marL="457200" lvl="0" indent="-228600" rtl="0">
              <a:spcBef>
                <a:spcPts val="0"/>
              </a:spcBef>
              <a:buFont typeface="Arial"/>
            </a:pPr>
            <a:r>
              <a:rPr lang="en" b="1" dirty="0">
                <a:latin typeface="Arial"/>
                <a:ea typeface="Arial"/>
                <a:cs typeface="Arial"/>
                <a:sym typeface="Arial"/>
              </a:rPr>
              <a:t>Leader In Me Lighthouse School</a:t>
            </a:r>
          </a:p>
          <a:p>
            <a:pPr lvl="0">
              <a:spcBef>
                <a:spcPts val="0"/>
              </a:spcBef>
              <a:buNone/>
            </a:pPr>
            <a:endParaRPr b="1" dirty="0">
              <a:latin typeface="Arial"/>
              <a:ea typeface="Arial"/>
              <a:cs typeface="Arial"/>
              <a:sym typeface="Arial"/>
            </a:endParaRPr>
          </a:p>
          <a:p>
            <a:pPr marL="457200" lvl="0" indent="-228600" rtl="0">
              <a:spcBef>
                <a:spcPts val="0"/>
              </a:spcBef>
              <a:buFont typeface="Arial"/>
            </a:pPr>
            <a:r>
              <a:rPr lang="en" b="1" dirty="0">
                <a:latin typeface="Arial"/>
                <a:ea typeface="Arial"/>
                <a:cs typeface="Arial"/>
                <a:sym typeface="Arial"/>
              </a:rPr>
              <a:t>2nd largest elementary in the district (702 students)</a:t>
            </a:r>
          </a:p>
          <a:p>
            <a:pPr lvl="0" rtl="0">
              <a:spcBef>
                <a:spcPts val="0"/>
              </a:spcBef>
              <a:buNone/>
            </a:pPr>
            <a:endParaRPr b="1" dirty="0">
              <a:latin typeface="Arial"/>
              <a:ea typeface="Arial"/>
              <a:cs typeface="Arial"/>
              <a:sym typeface="Arial"/>
            </a:endParaRPr>
          </a:p>
          <a:p>
            <a:pPr marL="457200" lvl="0" indent="-228600" rtl="0">
              <a:spcBef>
                <a:spcPts val="0"/>
              </a:spcBef>
              <a:buFont typeface="Arial"/>
            </a:pPr>
            <a:r>
              <a:rPr lang="en" b="1" dirty="0">
                <a:latin typeface="Arial"/>
                <a:ea typeface="Arial"/>
                <a:cs typeface="Arial"/>
                <a:sym typeface="Arial"/>
              </a:rPr>
              <a:t>Campus Focus: Knowing Who </a:t>
            </a:r>
            <a:r>
              <a:rPr lang="en" b="1" dirty="0" smtClean="0">
                <a:latin typeface="Arial"/>
                <a:ea typeface="Arial"/>
                <a:cs typeface="Arial"/>
                <a:sym typeface="Arial"/>
              </a:rPr>
              <a:t>Our Students </a:t>
            </a:r>
            <a:r>
              <a:rPr lang="en" b="1" dirty="0">
                <a:latin typeface="Arial"/>
                <a:ea typeface="Arial"/>
                <a:cs typeface="Arial"/>
                <a:sym typeface="Arial"/>
              </a:rPr>
              <a:t>Are &amp; Where They Are Going</a:t>
            </a:r>
          </a:p>
          <a:p>
            <a:pPr lvl="0" rtl="0">
              <a:spcBef>
                <a:spcPts val="0"/>
              </a:spcBef>
              <a:buNone/>
            </a:pPr>
            <a:endParaRPr b="1"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211750"/>
            <a:ext cx="8520600" cy="572700"/>
          </a:xfrm>
          <a:prstGeom prst="rect">
            <a:avLst/>
          </a:prstGeom>
        </p:spPr>
        <p:txBody>
          <a:bodyPr wrap="square" lIns="91425" tIns="91425" rIns="91425" bIns="91425" anchor="t" anchorCtr="0">
            <a:noAutofit/>
          </a:bodyPr>
          <a:lstStyle/>
          <a:p>
            <a:pPr lvl="0">
              <a:spcBef>
                <a:spcPts val="0"/>
              </a:spcBef>
              <a:buNone/>
            </a:pPr>
            <a:r>
              <a:rPr lang="en" sz="4800">
                <a:solidFill>
                  <a:srgbClr val="000000"/>
                </a:solidFill>
                <a:highlight>
                  <a:srgbClr val="00FFFF"/>
                </a:highlight>
                <a:latin typeface="Pacifico"/>
                <a:ea typeface="Pacifico"/>
                <a:cs typeface="Pacifico"/>
                <a:sym typeface="Pacifico"/>
              </a:rPr>
              <a:t>School Hours &amp; Lunch Prices</a:t>
            </a:r>
          </a:p>
        </p:txBody>
      </p:sp>
      <p:sp>
        <p:nvSpPr>
          <p:cNvPr id="158" name="Shape 158"/>
          <p:cNvSpPr txBox="1">
            <a:spLocks noGrp="1"/>
          </p:cNvSpPr>
          <p:nvPr>
            <p:ph type="body" idx="1"/>
          </p:nvPr>
        </p:nvSpPr>
        <p:spPr>
          <a:xfrm>
            <a:off x="311700" y="1028575"/>
            <a:ext cx="8520600" cy="3334800"/>
          </a:xfrm>
          <a:prstGeom prst="rect">
            <a:avLst/>
          </a:prstGeom>
        </p:spPr>
        <p:txBody>
          <a:bodyPr wrap="square" lIns="91425" tIns="91425" rIns="91425" bIns="91425" anchor="t" anchorCtr="0">
            <a:noAutofit/>
          </a:bodyPr>
          <a:lstStyle/>
          <a:p>
            <a:pPr lvl="0" algn="ctr" rtl="0">
              <a:spcBef>
                <a:spcPts val="0"/>
              </a:spcBef>
              <a:buNone/>
            </a:pPr>
            <a:r>
              <a:rPr lang="en" b="1" u="sng">
                <a:solidFill>
                  <a:srgbClr val="434343"/>
                </a:solidFill>
                <a:latin typeface="Roboto"/>
                <a:ea typeface="Roboto"/>
                <a:cs typeface="Roboto"/>
                <a:sym typeface="Roboto"/>
              </a:rPr>
              <a:t>Elementary Hours:</a:t>
            </a:r>
          </a:p>
          <a:p>
            <a:pPr lvl="0" algn="ctr" rtl="0">
              <a:spcBef>
                <a:spcPts val="0"/>
              </a:spcBef>
              <a:buNone/>
            </a:pPr>
            <a:r>
              <a:rPr lang="en">
                <a:solidFill>
                  <a:srgbClr val="434343"/>
                </a:solidFill>
                <a:latin typeface="Roboto"/>
                <a:ea typeface="Roboto"/>
                <a:cs typeface="Roboto"/>
                <a:sym typeface="Roboto"/>
              </a:rPr>
              <a:t>8:00 a.m.-3:00 p.m.</a:t>
            </a:r>
          </a:p>
          <a:p>
            <a:pPr lvl="0" algn="ctr" rtl="0">
              <a:spcBef>
                <a:spcPts val="0"/>
              </a:spcBef>
              <a:buNone/>
            </a:pPr>
            <a:r>
              <a:rPr lang="en">
                <a:solidFill>
                  <a:srgbClr val="434343"/>
                </a:solidFill>
                <a:latin typeface="Roboto"/>
                <a:ea typeface="Roboto"/>
                <a:cs typeface="Roboto"/>
                <a:sym typeface="Roboto"/>
              </a:rPr>
              <a:t>*Doors open at 7:15 a.m. First Bell rings at 7:45 a.m. </a:t>
            </a:r>
          </a:p>
          <a:p>
            <a:pPr lvl="0" algn="ctr" rtl="0">
              <a:spcBef>
                <a:spcPts val="0"/>
              </a:spcBef>
              <a:buNone/>
            </a:pPr>
            <a:r>
              <a:rPr lang="en">
                <a:solidFill>
                  <a:srgbClr val="434343"/>
                </a:solidFill>
                <a:latin typeface="Roboto"/>
                <a:ea typeface="Roboto"/>
                <a:cs typeface="Roboto"/>
                <a:sym typeface="Roboto"/>
              </a:rPr>
              <a:t>Tardy Bell rings at 8:00 a.m.</a:t>
            </a:r>
          </a:p>
          <a:p>
            <a:pPr lvl="0" algn="ctr" rtl="0">
              <a:spcBef>
                <a:spcPts val="0"/>
              </a:spcBef>
              <a:buNone/>
            </a:pPr>
            <a:r>
              <a:rPr lang="en" b="1" u="sng">
                <a:solidFill>
                  <a:srgbClr val="434343"/>
                </a:solidFill>
                <a:latin typeface="Roboto"/>
                <a:ea typeface="Roboto"/>
                <a:cs typeface="Roboto"/>
                <a:sym typeface="Roboto"/>
              </a:rPr>
              <a:t>Lunch Prices:</a:t>
            </a:r>
          </a:p>
          <a:p>
            <a:pPr lvl="0" algn="ctr" rtl="0">
              <a:spcBef>
                <a:spcPts val="0"/>
              </a:spcBef>
              <a:buClr>
                <a:schemeClr val="dk2"/>
              </a:buClr>
              <a:buSzPct val="61111"/>
              <a:buFont typeface="Arial"/>
              <a:buNone/>
            </a:pPr>
            <a:r>
              <a:rPr lang="en">
                <a:solidFill>
                  <a:srgbClr val="434343"/>
                </a:solidFill>
                <a:latin typeface="Roboto"/>
                <a:ea typeface="Roboto"/>
                <a:cs typeface="Roboto"/>
                <a:sym typeface="Roboto"/>
              </a:rPr>
              <a:t>Student Breakfast: $1.50</a:t>
            </a:r>
          </a:p>
          <a:p>
            <a:pPr lvl="0" algn="ctr" rtl="0">
              <a:spcBef>
                <a:spcPts val="0"/>
              </a:spcBef>
              <a:buClr>
                <a:schemeClr val="dk2"/>
              </a:buClr>
              <a:buSzPct val="61111"/>
              <a:buFont typeface="Arial"/>
              <a:buNone/>
            </a:pPr>
            <a:r>
              <a:rPr lang="en">
                <a:solidFill>
                  <a:srgbClr val="434343"/>
                </a:solidFill>
                <a:latin typeface="Roboto"/>
                <a:ea typeface="Roboto"/>
                <a:cs typeface="Roboto"/>
                <a:sym typeface="Roboto"/>
              </a:rPr>
              <a:t>Student Lunch: $2.60</a:t>
            </a:r>
          </a:p>
          <a:p>
            <a:pPr lvl="0" algn="ctr" rtl="0">
              <a:spcBef>
                <a:spcPts val="0"/>
              </a:spcBef>
              <a:buClr>
                <a:schemeClr val="dk2"/>
              </a:buClr>
              <a:buSzPct val="61111"/>
              <a:buFont typeface="Arial"/>
              <a:buNone/>
            </a:pPr>
            <a:r>
              <a:rPr lang="en">
                <a:solidFill>
                  <a:srgbClr val="434343"/>
                </a:solidFill>
                <a:latin typeface="Roboto"/>
                <a:ea typeface="Roboto"/>
                <a:cs typeface="Roboto"/>
                <a:sym typeface="Roboto"/>
              </a:rPr>
              <a:t>Adult: A-la-Carte</a:t>
            </a:r>
          </a:p>
          <a:p>
            <a:pPr lvl="0">
              <a:spcBef>
                <a:spcPts val="0"/>
              </a:spcBef>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71725" y="48500"/>
            <a:ext cx="8520600" cy="572700"/>
          </a:xfrm>
          <a:prstGeom prst="rect">
            <a:avLst/>
          </a:prstGeom>
        </p:spPr>
        <p:txBody>
          <a:bodyPr wrap="square" lIns="91425" tIns="91425" rIns="91425" bIns="91425" anchor="t" anchorCtr="0">
            <a:noAutofit/>
          </a:bodyPr>
          <a:lstStyle/>
          <a:p>
            <a:pPr lvl="0">
              <a:spcBef>
                <a:spcPts val="0"/>
              </a:spcBef>
              <a:buNone/>
            </a:pPr>
            <a:r>
              <a:rPr lang="en" sz="3600">
                <a:highlight>
                  <a:srgbClr val="00FFFF"/>
                </a:highlight>
                <a:latin typeface="Pacifico"/>
                <a:ea typeface="Pacifico"/>
                <a:cs typeface="Pacifico"/>
                <a:sym typeface="Pacifico"/>
              </a:rPr>
              <a:t>Grade Level Lunch Times</a:t>
            </a:r>
          </a:p>
        </p:txBody>
      </p:sp>
      <p:graphicFrame>
        <p:nvGraphicFramePr>
          <p:cNvPr id="164" name="Shape 164"/>
          <p:cNvGraphicFramePr/>
          <p:nvPr>
            <p:extLst>
              <p:ext uri="{D42A27DB-BD31-4B8C-83A1-F6EECF244321}">
                <p14:modId xmlns:p14="http://schemas.microsoft.com/office/powerpoint/2010/main" val="2844171280"/>
              </p:ext>
            </p:extLst>
          </p:nvPr>
        </p:nvGraphicFramePr>
        <p:xfrm>
          <a:off x="509275" y="752300"/>
          <a:ext cx="7239000" cy="3779250"/>
        </p:xfrm>
        <a:graphic>
          <a:graphicData uri="http://schemas.openxmlformats.org/drawingml/2006/table">
            <a:tbl>
              <a:tblPr>
                <a:noFill/>
                <a:tableStyleId>{B76EE90B-7109-429A-A392-54BD8188CCDA}</a:tableStyleId>
              </a:tblPr>
              <a:tblGrid>
                <a:gridCol w="3619500"/>
                <a:gridCol w="3619500"/>
              </a:tblGrid>
              <a:tr h="578250">
                <a:tc>
                  <a:txBody>
                    <a:bodyPr/>
                    <a:lstStyle/>
                    <a:p>
                      <a:pPr lvl="0" algn="ctr">
                        <a:spcBef>
                          <a:spcPts val="0"/>
                        </a:spcBef>
                        <a:buNone/>
                      </a:pPr>
                      <a:r>
                        <a:rPr lang="en" b="1" dirty="0">
                          <a:latin typeface="Merriweather"/>
                          <a:ea typeface="Merriweather"/>
                          <a:cs typeface="Merriweather"/>
                          <a:sym typeface="Merriweather"/>
                        </a:rPr>
                        <a:t>Kindergarten</a:t>
                      </a:r>
                    </a:p>
                  </a:txBody>
                  <a:tcPr marL="91425" marR="91425" marT="91425" marB="91425"/>
                </a:tc>
                <a:tc>
                  <a:txBody>
                    <a:bodyPr/>
                    <a:lstStyle/>
                    <a:p>
                      <a:pPr lvl="0" algn="ctr" rtl="0">
                        <a:spcBef>
                          <a:spcPts val="0"/>
                        </a:spcBef>
                        <a:buClr>
                          <a:schemeClr val="dk2"/>
                        </a:buClr>
                        <a:buSzPct val="78571"/>
                        <a:buFont typeface="Arial"/>
                        <a:buNone/>
                      </a:pPr>
                      <a:r>
                        <a:rPr lang="en" b="1" dirty="0">
                          <a:solidFill>
                            <a:schemeClr val="dk2"/>
                          </a:solidFill>
                          <a:latin typeface="Merriweather"/>
                          <a:ea typeface="Merriweather"/>
                          <a:cs typeface="Merriweather"/>
                          <a:sym typeface="Merriweather"/>
                        </a:rPr>
                        <a:t>10:30-11:00</a:t>
                      </a:r>
                    </a:p>
                    <a:p>
                      <a:pPr lvl="0" algn="ctr" rtl="0">
                        <a:spcBef>
                          <a:spcPts val="0"/>
                        </a:spcBef>
                        <a:buClr>
                          <a:schemeClr val="dk2"/>
                        </a:buClr>
                        <a:buSzPct val="78571"/>
                        <a:buFont typeface="Arial"/>
                        <a:buNone/>
                      </a:pPr>
                      <a:r>
                        <a:rPr lang="en" b="1" dirty="0" smtClean="0">
                          <a:solidFill>
                            <a:schemeClr val="dk2"/>
                          </a:solidFill>
                          <a:latin typeface="Merriweather"/>
                          <a:ea typeface="Merriweather"/>
                          <a:cs typeface="Merriweather"/>
                          <a:sym typeface="Merriweather"/>
                        </a:rPr>
                        <a:t>10:40-11:10</a:t>
                      </a:r>
                      <a:endParaRPr lang="en" b="1" dirty="0">
                        <a:solidFill>
                          <a:schemeClr val="dk2"/>
                        </a:solidFill>
                        <a:latin typeface="Merriweather"/>
                        <a:ea typeface="Merriweather"/>
                        <a:cs typeface="Merriweather"/>
                        <a:sym typeface="Merriweather"/>
                      </a:endParaRPr>
                    </a:p>
                  </a:txBody>
                  <a:tcPr marL="91425" marR="91425" marT="91425" marB="91425"/>
                </a:tc>
              </a:tr>
              <a:tr h="381000">
                <a:tc>
                  <a:txBody>
                    <a:bodyPr/>
                    <a:lstStyle/>
                    <a:p>
                      <a:pPr lvl="0" algn="ctr">
                        <a:spcBef>
                          <a:spcPts val="0"/>
                        </a:spcBef>
                        <a:buNone/>
                      </a:pPr>
                      <a:r>
                        <a:rPr lang="en" b="1">
                          <a:latin typeface="Merriweather"/>
                          <a:ea typeface="Merriweather"/>
                          <a:cs typeface="Merriweather"/>
                          <a:sym typeface="Merriweather"/>
                        </a:rPr>
                        <a:t>1st</a:t>
                      </a:r>
                    </a:p>
                  </a:txBody>
                  <a:tcPr marL="91425" marR="91425" marT="91425" marB="91425"/>
                </a:tc>
                <a:tc>
                  <a:txBody>
                    <a:bodyPr/>
                    <a:lstStyle/>
                    <a:p>
                      <a:pPr lvl="0" algn="ctr" rtl="0">
                        <a:spcBef>
                          <a:spcPts val="0"/>
                        </a:spcBef>
                        <a:buClr>
                          <a:schemeClr val="dk2"/>
                        </a:buClr>
                        <a:buSzPct val="78571"/>
                        <a:buFont typeface="Arial"/>
                        <a:buNone/>
                      </a:pPr>
                      <a:r>
                        <a:rPr lang="en" b="1" dirty="0">
                          <a:solidFill>
                            <a:schemeClr val="dk2"/>
                          </a:solidFill>
                          <a:latin typeface="Merriweather"/>
                          <a:ea typeface="Merriweather"/>
                          <a:cs typeface="Merriweather"/>
                          <a:sym typeface="Merriweather"/>
                        </a:rPr>
                        <a:t>11:15-11:45</a:t>
                      </a:r>
                    </a:p>
                  </a:txBody>
                  <a:tcPr marL="91425" marR="91425" marT="91425" marB="91425"/>
                </a:tc>
              </a:tr>
              <a:tr h="381000">
                <a:tc>
                  <a:txBody>
                    <a:bodyPr/>
                    <a:lstStyle/>
                    <a:p>
                      <a:pPr lvl="0" algn="ctr">
                        <a:spcBef>
                          <a:spcPts val="0"/>
                        </a:spcBef>
                        <a:buNone/>
                      </a:pPr>
                      <a:r>
                        <a:rPr lang="en" b="1">
                          <a:latin typeface="Merriweather"/>
                          <a:ea typeface="Merriweather"/>
                          <a:cs typeface="Merriweather"/>
                          <a:sym typeface="Merriweather"/>
                        </a:rPr>
                        <a:t>2nd</a:t>
                      </a:r>
                    </a:p>
                  </a:txBody>
                  <a:tcPr marL="91425" marR="91425" marT="91425" marB="91425"/>
                </a:tc>
                <a:tc>
                  <a:txBody>
                    <a:bodyPr/>
                    <a:lstStyle/>
                    <a:p>
                      <a:pPr lvl="0" algn="ctr" rtl="0">
                        <a:spcBef>
                          <a:spcPts val="0"/>
                        </a:spcBef>
                        <a:buClr>
                          <a:schemeClr val="dk2"/>
                        </a:buClr>
                        <a:buSzPct val="78571"/>
                        <a:buFont typeface="Arial"/>
                        <a:buNone/>
                      </a:pPr>
                      <a:r>
                        <a:rPr lang="en" b="1" dirty="0">
                          <a:solidFill>
                            <a:schemeClr val="dk2"/>
                          </a:solidFill>
                          <a:latin typeface="Merriweather"/>
                          <a:ea typeface="Merriweather"/>
                          <a:cs typeface="Merriweather"/>
                          <a:sym typeface="Merriweather"/>
                        </a:rPr>
                        <a:t>11:00-11:30</a:t>
                      </a:r>
                    </a:p>
                  </a:txBody>
                  <a:tcPr marL="91425" marR="91425" marT="91425" marB="91425"/>
                </a:tc>
              </a:tr>
              <a:tr h="381000">
                <a:tc>
                  <a:txBody>
                    <a:bodyPr/>
                    <a:lstStyle/>
                    <a:p>
                      <a:pPr lvl="0" algn="ctr">
                        <a:spcBef>
                          <a:spcPts val="0"/>
                        </a:spcBef>
                        <a:buNone/>
                      </a:pPr>
                      <a:r>
                        <a:rPr lang="en" b="1" dirty="0">
                          <a:latin typeface="Merriweather"/>
                          <a:ea typeface="Merriweather"/>
                          <a:cs typeface="Merriweather"/>
                          <a:sym typeface="Merriweather"/>
                        </a:rPr>
                        <a:t>3</a:t>
                      </a:r>
                      <a:r>
                        <a:rPr lang="en" b="1" baseline="30000" dirty="0">
                          <a:latin typeface="Merriweather"/>
                          <a:ea typeface="Merriweather"/>
                          <a:cs typeface="Merriweather"/>
                          <a:sym typeface="Merriweather"/>
                        </a:rPr>
                        <a:t>rd</a:t>
                      </a:r>
                      <a:endParaRPr lang="en" b="1" dirty="0">
                        <a:latin typeface="Merriweather"/>
                        <a:ea typeface="Merriweather"/>
                        <a:cs typeface="Merriweather"/>
                        <a:sym typeface="Merriweather"/>
                      </a:endParaRPr>
                    </a:p>
                  </a:txBody>
                  <a:tcPr marL="91425" marR="91425" marT="91425" marB="91425"/>
                </a:tc>
                <a:tc>
                  <a:txBody>
                    <a:bodyPr/>
                    <a:lstStyle/>
                    <a:p>
                      <a:pPr lvl="0" algn="ctr" rtl="0">
                        <a:spcBef>
                          <a:spcPts val="0"/>
                        </a:spcBef>
                        <a:buClr>
                          <a:schemeClr val="dk2"/>
                        </a:buClr>
                        <a:buSzPct val="78571"/>
                        <a:buFont typeface="Arial"/>
                        <a:buNone/>
                      </a:pPr>
                      <a:r>
                        <a:rPr lang="en" b="1" dirty="0">
                          <a:solidFill>
                            <a:schemeClr val="dk2"/>
                          </a:solidFill>
                          <a:latin typeface="Merriweather"/>
                          <a:ea typeface="Merriweather"/>
                          <a:cs typeface="Merriweather"/>
                          <a:sym typeface="Merriweather"/>
                        </a:rPr>
                        <a:t>11:50-12:20</a:t>
                      </a:r>
                    </a:p>
                  </a:txBody>
                  <a:tcPr marL="91425" marR="91425" marT="91425" marB="91425"/>
                </a:tc>
              </a:tr>
              <a:tr h="381000">
                <a:tc>
                  <a:txBody>
                    <a:bodyPr/>
                    <a:lstStyle/>
                    <a:p>
                      <a:pPr lvl="0" algn="ctr">
                        <a:spcBef>
                          <a:spcPts val="0"/>
                        </a:spcBef>
                        <a:buNone/>
                      </a:pPr>
                      <a:r>
                        <a:rPr lang="en" b="1" dirty="0">
                          <a:latin typeface="Merriweather"/>
                          <a:ea typeface="Merriweather"/>
                          <a:cs typeface="Merriweather"/>
                          <a:sym typeface="Merriweather"/>
                        </a:rPr>
                        <a:t>4</a:t>
                      </a:r>
                      <a:r>
                        <a:rPr lang="en" b="1" baseline="30000" dirty="0">
                          <a:latin typeface="Merriweather"/>
                          <a:ea typeface="Merriweather"/>
                          <a:cs typeface="Merriweather"/>
                          <a:sym typeface="Merriweather"/>
                        </a:rPr>
                        <a:t>th</a:t>
                      </a:r>
                      <a:endParaRPr lang="en" b="1" dirty="0">
                        <a:latin typeface="Merriweather"/>
                        <a:ea typeface="Merriweather"/>
                        <a:cs typeface="Merriweather"/>
                        <a:sym typeface="Merriweather"/>
                      </a:endParaRPr>
                    </a:p>
                  </a:txBody>
                  <a:tcPr marL="91425" marR="91425" marT="91425" marB="91425"/>
                </a:tc>
                <a:tc>
                  <a:txBody>
                    <a:bodyPr/>
                    <a:lstStyle/>
                    <a:p>
                      <a:pPr lvl="0" algn="ctr" rtl="0">
                        <a:spcBef>
                          <a:spcPts val="0"/>
                        </a:spcBef>
                        <a:buClr>
                          <a:schemeClr val="dk2"/>
                        </a:buClr>
                        <a:buSzPct val="78571"/>
                        <a:buFont typeface="Arial"/>
                        <a:buNone/>
                      </a:pPr>
                      <a:r>
                        <a:rPr lang="en" b="1" dirty="0" smtClean="0">
                          <a:solidFill>
                            <a:schemeClr val="dk2"/>
                          </a:solidFill>
                          <a:latin typeface="Merriweather"/>
                          <a:ea typeface="Merriweather"/>
                          <a:cs typeface="Merriweather"/>
                          <a:sym typeface="Merriweather"/>
                        </a:rPr>
                        <a:t>12:35-1:05</a:t>
                      </a:r>
                      <a:endParaRPr lang="en" b="1" dirty="0">
                        <a:solidFill>
                          <a:schemeClr val="dk2"/>
                        </a:solidFill>
                        <a:latin typeface="Merriweather"/>
                        <a:ea typeface="Merriweather"/>
                        <a:cs typeface="Merriweather"/>
                        <a:sym typeface="Merriweather"/>
                      </a:endParaRPr>
                    </a:p>
                  </a:txBody>
                  <a:tcPr marL="91425" marR="91425" marT="91425" marB="91425"/>
                </a:tc>
              </a:tr>
              <a:tr h="381000">
                <a:tc>
                  <a:txBody>
                    <a:bodyPr/>
                    <a:lstStyle/>
                    <a:p>
                      <a:pPr lvl="0" algn="ctr">
                        <a:spcBef>
                          <a:spcPts val="0"/>
                        </a:spcBef>
                        <a:buNone/>
                      </a:pPr>
                      <a:r>
                        <a:rPr lang="en" b="1" dirty="0">
                          <a:latin typeface="Merriweather"/>
                          <a:ea typeface="Merriweather"/>
                          <a:cs typeface="Merriweather"/>
                          <a:sym typeface="Merriweather"/>
                        </a:rPr>
                        <a:t>5</a:t>
                      </a:r>
                      <a:r>
                        <a:rPr lang="en" b="1" baseline="30000" dirty="0">
                          <a:latin typeface="Merriweather"/>
                          <a:ea typeface="Merriweather"/>
                          <a:cs typeface="Merriweather"/>
                          <a:sym typeface="Merriweather"/>
                        </a:rPr>
                        <a:t>th</a:t>
                      </a:r>
                      <a:endParaRPr lang="en" b="1" dirty="0">
                        <a:latin typeface="Merriweather"/>
                        <a:ea typeface="Merriweather"/>
                        <a:cs typeface="Merriweather"/>
                        <a:sym typeface="Merriweather"/>
                      </a:endParaRPr>
                    </a:p>
                  </a:txBody>
                  <a:tcPr marL="91425" marR="91425" marT="91425" marB="91425"/>
                </a:tc>
                <a:tc>
                  <a:txBody>
                    <a:bodyPr/>
                    <a:lstStyle/>
                    <a:p>
                      <a:pPr lvl="0" algn="ctr" rtl="0">
                        <a:spcBef>
                          <a:spcPts val="0"/>
                        </a:spcBef>
                        <a:buClr>
                          <a:schemeClr val="dk2"/>
                        </a:buClr>
                        <a:buSzPct val="78571"/>
                        <a:buFont typeface="Arial"/>
                        <a:buNone/>
                      </a:pPr>
                      <a:r>
                        <a:rPr lang="en" b="1" dirty="0">
                          <a:solidFill>
                            <a:schemeClr val="dk2"/>
                          </a:solidFill>
                          <a:latin typeface="Merriweather"/>
                          <a:ea typeface="Merriweather"/>
                          <a:cs typeface="Merriweather"/>
                          <a:sym typeface="Merriweather"/>
                        </a:rPr>
                        <a:t>11:30-12:00</a:t>
                      </a:r>
                    </a:p>
                  </a:txBody>
                  <a:tcPr marL="91425" marR="91425" marT="91425" marB="91425"/>
                </a:tc>
              </a:tr>
              <a:tr h="381000">
                <a:tc>
                  <a:txBody>
                    <a:bodyPr/>
                    <a:lstStyle/>
                    <a:p>
                      <a:pPr lvl="0" algn="ctr" rtl="0">
                        <a:spcBef>
                          <a:spcPts val="0"/>
                        </a:spcBef>
                        <a:buNone/>
                      </a:pPr>
                      <a:r>
                        <a:rPr lang="en" b="1" dirty="0">
                          <a:latin typeface="Merriweather"/>
                          <a:ea typeface="Merriweather"/>
                          <a:cs typeface="Merriweather"/>
                          <a:sym typeface="Merriweather"/>
                        </a:rPr>
                        <a:t>6</a:t>
                      </a:r>
                      <a:r>
                        <a:rPr lang="en" b="1" baseline="30000" dirty="0">
                          <a:latin typeface="Merriweather"/>
                          <a:ea typeface="Merriweather"/>
                          <a:cs typeface="Merriweather"/>
                          <a:sym typeface="Merriweather"/>
                        </a:rPr>
                        <a:t>th</a:t>
                      </a:r>
                      <a:endParaRPr lang="en" b="1" dirty="0">
                        <a:latin typeface="Merriweather"/>
                        <a:ea typeface="Merriweather"/>
                        <a:cs typeface="Merriweather"/>
                        <a:sym typeface="Merriweather"/>
                      </a:endParaRPr>
                    </a:p>
                  </a:txBody>
                  <a:tcPr marL="91425" marR="91425" marT="91425" marB="91425"/>
                </a:tc>
                <a:tc>
                  <a:txBody>
                    <a:bodyPr/>
                    <a:lstStyle/>
                    <a:p>
                      <a:pPr lvl="0" algn="ctr" rtl="0">
                        <a:spcBef>
                          <a:spcPts val="0"/>
                        </a:spcBef>
                        <a:buClr>
                          <a:schemeClr val="dk2"/>
                        </a:buClr>
                        <a:buSzPct val="78571"/>
                        <a:buFont typeface="Arial"/>
                        <a:buNone/>
                      </a:pPr>
                      <a:r>
                        <a:rPr lang="en" b="1" dirty="0">
                          <a:solidFill>
                            <a:schemeClr val="dk2"/>
                          </a:solidFill>
                          <a:latin typeface="Merriweather"/>
                          <a:ea typeface="Merriweather"/>
                          <a:cs typeface="Merriweather"/>
                          <a:sym typeface="Merriweather"/>
                        </a:rPr>
                        <a:t>12:50-1:25</a:t>
                      </a:r>
                    </a:p>
                  </a:txBody>
                  <a:tcPr marL="91425" marR="91425" marT="91425" marB="91425"/>
                </a:tc>
              </a:tr>
              <a:tr h="381000">
                <a:tc>
                  <a:txBody>
                    <a:bodyPr/>
                    <a:lstStyle/>
                    <a:p>
                      <a:pPr lvl="0" algn="ctr" rtl="0">
                        <a:spcBef>
                          <a:spcPts val="0"/>
                        </a:spcBef>
                        <a:buNone/>
                      </a:pPr>
                      <a:r>
                        <a:rPr lang="en" b="1" dirty="0">
                          <a:latin typeface="Merriweather"/>
                          <a:ea typeface="Merriweather"/>
                          <a:cs typeface="Merriweather"/>
                          <a:sym typeface="Merriweather"/>
                        </a:rPr>
                        <a:t>Structured Learning</a:t>
                      </a:r>
                    </a:p>
                  </a:txBody>
                  <a:tcPr marL="91425" marR="91425" marT="91425" marB="91425"/>
                </a:tc>
                <a:tc>
                  <a:txBody>
                    <a:bodyPr/>
                    <a:lstStyle/>
                    <a:p>
                      <a:pPr lvl="0" algn="ctr" rtl="0">
                        <a:spcBef>
                          <a:spcPts val="0"/>
                        </a:spcBef>
                        <a:buNone/>
                      </a:pPr>
                      <a:r>
                        <a:rPr lang="en" b="1" dirty="0">
                          <a:latin typeface="Merriweather"/>
                          <a:ea typeface="Merriweather"/>
                          <a:cs typeface="Merriweather"/>
                          <a:sym typeface="Merriweather"/>
                        </a:rPr>
                        <a:t>11:00</a:t>
                      </a:r>
                    </a:p>
                  </a:txBody>
                  <a:tcPr marL="91425" marR="91425" marT="91425" marB="91425"/>
                </a:tc>
              </a:tr>
              <a:tr h="381000">
                <a:tc>
                  <a:txBody>
                    <a:bodyPr/>
                    <a:lstStyle/>
                    <a:p>
                      <a:pPr lvl="0" algn="ctr" rtl="0">
                        <a:spcBef>
                          <a:spcPts val="0"/>
                        </a:spcBef>
                        <a:buNone/>
                      </a:pPr>
                      <a:r>
                        <a:rPr lang="en" b="1" dirty="0">
                          <a:latin typeface="Merriweather"/>
                          <a:ea typeface="Merriweather"/>
                          <a:cs typeface="Merriweather"/>
                          <a:sym typeface="Merriweather"/>
                        </a:rPr>
                        <a:t>Life Skills</a:t>
                      </a:r>
                    </a:p>
                  </a:txBody>
                  <a:tcPr marL="91425" marR="91425" marT="91425" marB="91425"/>
                </a:tc>
                <a:tc>
                  <a:txBody>
                    <a:bodyPr/>
                    <a:lstStyle/>
                    <a:p>
                      <a:pPr lvl="0" algn="ctr" rtl="0">
                        <a:spcBef>
                          <a:spcPts val="0"/>
                        </a:spcBef>
                        <a:buNone/>
                      </a:pPr>
                      <a:r>
                        <a:rPr lang="en" b="1" dirty="0">
                          <a:latin typeface="Merriweather"/>
                          <a:ea typeface="Merriweather"/>
                          <a:cs typeface="Merriweather"/>
                          <a:sym typeface="Merriweather"/>
                        </a:rPr>
                        <a:t>11:00</a:t>
                      </a: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46750"/>
            <a:ext cx="8520600" cy="572700"/>
          </a:xfrm>
          <a:prstGeom prst="rect">
            <a:avLst/>
          </a:prstGeom>
        </p:spPr>
        <p:txBody>
          <a:bodyPr wrap="square" lIns="91425" tIns="91425" rIns="91425" bIns="91425" anchor="t" anchorCtr="0">
            <a:noAutofit/>
          </a:bodyPr>
          <a:lstStyle/>
          <a:p>
            <a:pPr lvl="0">
              <a:spcBef>
                <a:spcPts val="0"/>
              </a:spcBef>
              <a:buNone/>
            </a:pPr>
            <a:r>
              <a:rPr lang="en" sz="4800" b="1">
                <a:solidFill>
                  <a:srgbClr val="000000"/>
                </a:solidFill>
                <a:highlight>
                  <a:srgbClr val="00FFFF"/>
                </a:highlight>
                <a:latin typeface="Pacifico"/>
                <a:ea typeface="Pacifico"/>
                <a:cs typeface="Pacifico"/>
                <a:sym typeface="Pacifico"/>
              </a:rPr>
              <a:t>Hug Zone</a:t>
            </a:r>
          </a:p>
        </p:txBody>
      </p:sp>
      <p:sp>
        <p:nvSpPr>
          <p:cNvPr id="170" name="Shape 170"/>
          <p:cNvSpPr txBox="1">
            <a:spLocks noGrp="1"/>
          </p:cNvSpPr>
          <p:nvPr>
            <p:ph type="body" idx="1"/>
          </p:nvPr>
        </p:nvSpPr>
        <p:spPr>
          <a:xfrm>
            <a:off x="311700" y="1234075"/>
            <a:ext cx="8520600" cy="3334800"/>
          </a:xfrm>
          <a:prstGeom prst="rect">
            <a:avLst/>
          </a:prstGeom>
        </p:spPr>
        <p:txBody>
          <a:bodyPr wrap="square" lIns="91425" tIns="91425" rIns="91425" bIns="91425" anchor="t" anchorCtr="0">
            <a:noAutofit/>
          </a:bodyPr>
          <a:lstStyle/>
          <a:p>
            <a:pPr lvl="0">
              <a:spcBef>
                <a:spcPts val="0"/>
              </a:spcBef>
              <a:buNone/>
            </a:pPr>
            <a:r>
              <a:rPr lang="en"/>
              <a:t>Students will be dropped at the door where our hug zone is. We welcome parents at Shannon but we must ensure ALL students are safe and that we are following district security and safety policies. If you are volunteering or meeting with a teacher, please do the following:</a:t>
            </a:r>
          </a:p>
          <a:p>
            <a:pPr marL="457200" lvl="0" indent="-228600" rtl="0">
              <a:spcBef>
                <a:spcPts val="0"/>
              </a:spcBef>
              <a:buChar char="●"/>
            </a:pPr>
            <a:r>
              <a:rPr lang="en"/>
              <a:t>Check in at the front office with the Raptor system and our secretaries if volunteering. (Park and Enter through the Front Door)</a:t>
            </a:r>
          </a:p>
          <a:p>
            <a:pPr marL="457200" lvl="0" indent="-228600">
              <a:spcBef>
                <a:spcPts val="0"/>
              </a:spcBef>
              <a:buChar char="●"/>
            </a:pPr>
            <a:r>
              <a:rPr lang="en"/>
              <a:t>If you need to meet with a teacher, please schedule an appointment so it does not interfere with instructional time.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81650"/>
            <a:ext cx="8520600" cy="572700"/>
          </a:xfrm>
          <a:prstGeom prst="rect">
            <a:avLst/>
          </a:prstGeom>
        </p:spPr>
        <p:txBody>
          <a:bodyPr wrap="square" lIns="91425" tIns="91425" rIns="91425" bIns="91425" anchor="t" anchorCtr="0">
            <a:noAutofit/>
          </a:bodyPr>
          <a:lstStyle/>
          <a:p>
            <a:pPr lvl="0" rtl="0">
              <a:spcBef>
                <a:spcPts val="0"/>
              </a:spcBef>
              <a:buNone/>
            </a:pPr>
            <a:r>
              <a:rPr lang="en" sz="3600" b="1">
                <a:solidFill>
                  <a:srgbClr val="000000"/>
                </a:solidFill>
                <a:highlight>
                  <a:srgbClr val="00FFFF"/>
                </a:highlight>
                <a:latin typeface="Pacifico"/>
                <a:ea typeface="Pacifico"/>
                <a:cs typeface="Pacifico"/>
                <a:sym typeface="Pacifico"/>
              </a:rPr>
              <a:t>Drop Off and Pick Up</a:t>
            </a:r>
          </a:p>
        </p:txBody>
      </p:sp>
      <p:pic>
        <p:nvPicPr>
          <p:cNvPr id="176" name="Shape 176" descr="dropoffmap.jpg"/>
          <p:cNvPicPr preferRelativeResize="0"/>
          <p:nvPr/>
        </p:nvPicPr>
        <p:blipFill>
          <a:blip r:embed="rId3">
            <a:alphaModFix/>
          </a:blip>
          <a:stretch>
            <a:fillRect/>
          </a:stretch>
        </p:blipFill>
        <p:spPr>
          <a:xfrm>
            <a:off x="257375" y="679049"/>
            <a:ext cx="7790275" cy="4382024"/>
          </a:xfrm>
          <a:prstGeom prst="rect">
            <a:avLst/>
          </a:prstGeom>
          <a:noFill/>
          <a:ln>
            <a:noFill/>
          </a:ln>
        </p:spPr>
      </p:pic>
      <p:sp>
        <p:nvSpPr>
          <p:cNvPr id="177" name="Shape 177"/>
          <p:cNvSpPr txBox="1"/>
          <p:nvPr/>
        </p:nvSpPr>
        <p:spPr>
          <a:xfrm rot="1973540">
            <a:off x="1854486" y="4285810"/>
            <a:ext cx="2169365" cy="572754"/>
          </a:xfrm>
          <a:prstGeom prst="rect">
            <a:avLst/>
          </a:prstGeom>
          <a:noFill/>
          <a:ln>
            <a:noFill/>
          </a:ln>
        </p:spPr>
        <p:txBody>
          <a:bodyPr wrap="square" lIns="91425" tIns="91425" rIns="91425" bIns="91425" anchor="t" anchorCtr="0">
            <a:noAutofit/>
          </a:bodyPr>
          <a:lstStyle/>
          <a:p>
            <a:pPr lvl="0">
              <a:spcBef>
                <a:spcPts val="0"/>
              </a:spcBef>
              <a:buNone/>
            </a:pPr>
            <a:r>
              <a:rPr lang="en" b="1">
                <a:highlight>
                  <a:srgbClr val="FFFF00"/>
                </a:highlight>
              </a:rPr>
              <a:t>Fontanna Blvd.</a:t>
            </a:r>
          </a:p>
        </p:txBody>
      </p:sp>
      <p:sp>
        <p:nvSpPr>
          <p:cNvPr id="178" name="Shape 178"/>
          <p:cNvSpPr txBox="1"/>
          <p:nvPr/>
        </p:nvSpPr>
        <p:spPr>
          <a:xfrm rot="5400000">
            <a:off x="857925" y="2717975"/>
            <a:ext cx="3755700" cy="291600"/>
          </a:xfrm>
          <a:prstGeom prst="rect">
            <a:avLst/>
          </a:prstGeom>
          <a:noFill/>
          <a:ln>
            <a:noFill/>
          </a:ln>
        </p:spPr>
        <p:txBody>
          <a:bodyPr wrap="square" lIns="91425" tIns="91425" rIns="91425" bIns="91425" anchor="t" anchorCtr="0">
            <a:noAutofit/>
          </a:bodyPr>
          <a:lstStyle/>
          <a:p>
            <a:pPr lvl="0">
              <a:spcBef>
                <a:spcPts val="0"/>
              </a:spcBef>
              <a:buNone/>
            </a:pPr>
            <a:r>
              <a:rPr lang="en" sz="1200" b="1">
                <a:highlight>
                  <a:srgbClr val="FFFF00"/>
                </a:highlight>
              </a:rPr>
              <a:t>Front of School: Bus Drop Off/Pick Up</a:t>
            </a:r>
          </a:p>
        </p:txBody>
      </p:sp>
      <p:sp>
        <p:nvSpPr>
          <p:cNvPr id="179" name="Shape 179"/>
          <p:cNvSpPr txBox="1"/>
          <p:nvPr/>
        </p:nvSpPr>
        <p:spPr>
          <a:xfrm>
            <a:off x="2683300" y="3282350"/>
            <a:ext cx="2226900" cy="291600"/>
          </a:xfrm>
          <a:prstGeom prst="rect">
            <a:avLst/>
          </a:prstGeom>
          <a:noFill/>
          <a:ln>
            <a:noFill/>
          </a:ln>
        </p:spPr>
        <p:txBody>
          <a:bodyPr wrap="square" lIns="91425" tIns="91425" rIns="91425" bIns="91425" anchor="t" anchorCtr="0">
            <a:noAutofit/>
          </a:bodyPr>
          <a:lstStyle/>
          <a:p>
            <a:pPr lvl="0" algn="ctr" rtl="0">
              <a:spcBef>
                <a:spcPts val="0"/>
              </a:spcBef>
              <a:buNone/>
            </a:pPr>
            <a:r>
              <a:rPr lang="en" sz="1000" b="1">
                <a:highlight>
                  <a:srgbClr val="FFFF00"/>
                </a:highlight>
              </a:rPr>
              <a:t>Side of Cafeteria: Car Drop Off and Pick Up</a:t>
            </a:r>
          </a:p>
        </p:txBody>
      </p:sp>
      <p:sp>
        <p:nvSpPr>
          <p:cNvPr id="180" name="Shape 180"/>
          <p:cNvSpPr txBox="1"/>
          <p:nvPr/>
        </p:nvSpPr>
        <p:spPr>
          <a:xfrm rot="-5400000">
            <a:off x="3824775" y="1959425"/>
            <a:ext cx="839700" cy="478200"/>
          </a:xfrm>
          <a:prstGeom prst="rect">
            <a:avLst/>
          </a:prstGeom>
          <a:noFill/>
          <a:ln>
            <a:noFill/>
          </a:ln>
        </p:spPr>
        <p:txBody>
          <a:bodyPr wrap="square" lIns="91425" tIns="91425" rIns="91425" bIns="91425" anchor="t" anchorCtr="0">
            <a:noAutofit/>
          </a:bodyPr>
          <a:lstStyle/>
          <a:p>
            <a:pPr lvl="0" algn="ctr">
              <a:spcBef>
                <a:spcPts val="0"/>
              </a:spcBef>
              <a:buNone/>
            </a:pPr>
            <a:r>
              <a:rPr lang="en" sz="1200" b="1">
                <a:highlight>
                  <a:srgbClr val="FFFF00"/>
                </a:highlight>
              </a:rPr>
              <a:t>Back of Building</a:t>
            </a:r>
          </a:p>
        </p:txBody>
      </p:sp>
      <p:sp>
        <p:nvSpPr>
          <p:cNvPr id="181" name="Shape 181"/>
          <p:cNvSpPr/>
          <p:nvPr/>
        </p:nvSpPr>
        <p:spPr>
          <a:xfrm rot="-2834176">
            <a:off x="4169708" y="4681667"/>
            <a:ext cx="804593" cy="198278"/>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a:highlight>
                  <a:srgbClr val="FFFF00"/>
                </a:highlight>
              </a:rPr>
              <a:t>enter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13450" y="121700"/>
            <a:ext cx="8991600" cy="572700"/>
          </a:xfrm>
          <a:prstGeom prst="rect">
            <a:avLst/>
          </a:prstGeom>
        </p:spPr>
        <p:txBody>
          <a:bodyPr wrap="square" lIns="91425" tIns="91425" rIns="91425" bIns="91425" anchor="t" anchorCtr="0">
            <a:noAutofit/>
          </a:bodyPr>
          <a:lstStyle/>
          <a:p>
            <a:pPr lvl="0">
              <a:spcBef>
                <a:spcPts val="0"/>
              </a:spcBef>
              <a:buNone/>
            </a:pPr>
            <a:r>
              <a:rPr lang="en" b="1">
                <a:solidFill>
                  <a:srgbClr val="000000"/>
                </a:solidFill>
                <a:highlight>
                  <a:srgbClr val="00FFFF"/>
                </a:highlight>
                <a:latin typeface="Pacifico"/>
                <a:ea typeface="Pacifico"/>
                <a:cs typeface="Pacifico"/>
                <a:sym typeface="Pacifico"/>
              </a:rPr>
              <a:t>Drop Off (AM) &amp; Dismissal (PM) Reminders</a:t>
            </a:r>
          </a:p>
        </p:txBody>
      </p:sp>
      <p:sp>
        <p:nvSpPr>
          <p:cNvPr id="187" name="Shape 187"/>
          <p:cNvSpPr txBox="1">
            <a:spLocks noGrp="1"/>
          </p:cNvSpPr>
          <p:nvPr>
            <p:ph type="body" idx="1"/>
          </p:nvPr>
        </p:nvSpPr>
        <p:spPr>
          <a:xfrm>
            <a:off x="311700" y="837300"/>
            <a:ext cx="8520600" cy="3334800"/>
          </a:xfrm>
          <a:prstGeom prst="rect">
            <a:avLst/>
          </a:prstGeom>
        </p:spPr>
        <p:txBody>
          <a:bodyPr wrap="square" lIns="91425" tIns="91425" rIns="91425" bIns="91425" anchor="t" anchorCtr="0">
            <a:noAutofit/>
          </a:bodyPr>
          <a:lstStyle/>
          <a:p>
            <a:pPr lvl="0">
              <a:spcBef>
                <a:spcPts val="0"/>
              </a:spcBef>
              <a:buNone/>
            </a:pPr>
            <a:r>
              <a:rPr lang="en"/>
              <a:t>AM Drop Off</a:t>
            </a:r>
          </a:p>
          <a:p>
            <a:pPr marL="457200" lvl="0" indent="-228600">
              <a:spcBef>
                <a:spcPts val="0"/>
              </a:spcBef>
            </a:pPr>
            <a:r>
              <a:rPr lang="en"/>
              <a:t>Please do not park near crosswalk</a:t>
            </a:r>
          </a:p>
          <a:p>
            <a:pPr marL="457200" lvl="0" indent="-228600">
              <a:spcBef>
                <a:spcPts val="0"/>
              </a:spcBef>
            </a:pPr>
            <a:r>
              <a:rPr lang="en"/>
              <a:t>Please make sure your student is getting ready to exit car as you enter the parking lot.</a:t>
            </a:r>
          </a:p>
          <a:p>
            <a:pPr marL="457200" lvl="0" indent="-228600" rtl="0">
              <a:spcBef>
                <a:spcPts val="0"/>
              </a:spcBef>
            </a:pPr>
            <a:r>
              <a:rPr lang="en"/>
              <a:t>Please do not go through the left lane (it is one lane), we have students who get out of the driver side and this causes a safety concern</a:t>
            </a:r>
          </a:p>
          <a:p>
            <a:pPr marL="457200" lvl="0" indent="-228600">
              <a:spcBef>
                <a:spcPts val="0"/>
              </a:spcBef>
            </a:pPr>
            <a:r>
              <a:rPr lang="en"/>
              <a:t>Front entry is only if you are parking, please do not drop off students near bus lane</a:t>
            </a:r>
          </a:p>
          <a:p>
            <a:pPr lvl="0">
              <a:spcBef>
                <a:spcPts val="0"/>
              </a:spcBef>
              <a:buNone/>
            </a:pPr>
            <a:r>
              <a:rPr lang="en"/>
              <a:t>PM Pick Up</a:t>
            </a:r>
          </a:p>
          <a:p>
            <a:pPr lvl="0">
              <a:spcBef>
                <a:spcPts val="0"/>
              </a:spcBef>
              <a:buNone/>
            </a:pPr>
            <a:r>
              <a:rPr lang="en"/>
              <a:t>Great Job! </a:t>
            </a: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1006</Words>
  <Application>Microsoft Office PowerPoint</Application>
  <PresentationFormat>On-screen Show (16:9)</PresentationFormat>
  <Paragraphs>118</Paragraphs>
  <Slides>20</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vt:lpstr>
      <vt:lpstr>Playfair Display</vt:lpstr>
      <vt:lpstr>Pacifico</vt:lpstr>
      <vt:lpstr>Merriweather</vt:lpstr>
      <vt:lpstr>Oswald</vt:lpstr>
      <vt:lpstr>Times New Roman</vt:lpstr>
      <vt:lpstr>Calibri</vt:lpstr>
      <vt:lpstr>Roboto</vt:lpstr>
      <vt:lpstr>Montserrat</vt:lpstr>
      <vt:lpstr>Shadows Into Light Two</vt:lpstr>
      <vt:lpstr>Pop</vt:lpstr>
      <vt:lpstr>Office Theme</vt:lpstr>
      <vt:lpstr>Open House Shannon Elementary</vt:lpstr>
      <vt:lpstr>At Shannon Elementary, We  LEAD</vt:lpstr>
      <vt:lpstr>Our Beliefs</vt:lpstr>
      <vt:lpstr>About Shannon Elementary</vt:lpstr>
      <vt:lpstr>School Hours &amp; Lunch Prices</vt:lpstr>
      <vt:lpstr>Grade Level Lunch Times</vt:lpstr>
      <vt:lpstr>Hug Zone</vt:lpstr>
      <vt:lpstr>Drop Off and Pick Up</vt:lpstr>
      <vt:lpstr>Drop Off (AM) &amp; Dismissal (PM) Reminders</vt:lpstr>
      <vt:lpstr>Transportation Changes</vt:lpstr>
      <vt:lpstr>WATCH D.O.G.S.</vt:lpstr>
      <vt:lpstr>PTA </vt:lpstr>
      <vt:lpstr>Lunch Visitors</vt:lpstr>
      <vt:lpstr>Communication</vt:lpstr>
      <vt:lpstr>PowerPoint Presentation</vt:lpstr>
      <vt:lpstr>Counselor’s Corner</vt:lpstr>
      <vt:lpstr>Upcoming Events &amp; Reminders</vt:lpstr>
      <vt:lpstr>Volunteer Information</vt:lpstr>
      <vt:lpstr>Questions/Concerns: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Shannon Elementary</dc:title>
  <dc:creator>Melanie's Office</dc:creator>
  <cp:lastModifiedBy>Carman Dennard</cp:lastModifiedBy>
  <cp:revision>2</cp:revision>
  <dcterms:modified xsi:type="dcterms:W3CDTF">2017-09-14T10:21:20Z</dcterms:modified>
</cp:coreProperties>
</file>