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6012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10" d="100"/>
          <a:sy n="110" d="100"/>
        </p:scale>
        <p:origin x="1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76461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0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2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90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5" name="Shape 205"/>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511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7" name="Shape 217"/>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6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31" name="Shape 231"/>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676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39" name="Shape 239"/>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471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47" name="Shape 247"/>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75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54" name="Shape 254"/>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656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63" name="Shape 263"/>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35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781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73" name="Shape 273"/>
          <p:cNvSpPr txBox="1">
            <a:spLocks noGrp="1"/>
          </p:cNvSpPr>
          <p:nvPr>
            <p:ph type="sldNum" idx="12"/>
          </p:nvPr>
        </p:nvSpPr>
        <p:spPr>
          <a:xfrm>
            <a:off x="3884612" y="8685212"/>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20</a:t>
            </a:fld>
            <a:endParaRPr lang="en-US"/>
          </a:p>
        </p:txBody>
      </p:sp>
    </p:spTree>
    <p:extLst>
      <p:ext uri="{BB962C8B-B14F-4D97-AF65-F5344CB8AC3E}">
        <p14:creationId xmlns:p14="http://schemas.microsoft.com/office/powerpoint/2010/main" val="173108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23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31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35" name="Shape 135"/>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50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52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1" name="Shape 151"/>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4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835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1028700" y="685800"/>
            <a:ext cx="48006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68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9425" y="274637"/>
            <a:ext cx="864235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479425" y="1600200"/>
            <a:ext cx="864235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720090" y="2130426"/>
            <a:ext cx="816102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ubTitle" idx="1"/>
          </p:nvPr>
        </p:nvSpPr>
        <p:spPr>
          <a:xfrm>
            <a:off x="1440180" y="3886200"/>
            <a:ext cx="672084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rot="5400000">
            <a:off x="5115242" y="2120267"/>
            <a:ext cx="5851525" cy="216027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rot="5400000">
            <a:off x="714692" y="40006"/>
            <a:ext cx="5851525" cy="632079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79425" y="274637"/>
            <a:ext cx="864235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rot="5400000">
            <a:off x="2537619" y="-457994"/>
            <a:ext cx="4525962" cy="864235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881902" y="4800600"/>
            <a:ext cx="576072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3" name="Shape 33"/>
          <p:cNvSpPr>
            <a:spLocks noGrp="1"/>
          </p:cNvSpPr>
          <p:nvPr>
            <p:ph type="pic" idx="2"/>
          </p:nvPr>
        </p:nvSpPr>
        <p:spPr>
          <a:xfrm>
            <a:off x="1881902" y="612775"/>
            <a:ext cx="576072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1"/>
          </p:nvPr>
        </p:nvSpPr>
        <p:spPr>
          <a:xfrm>
            <a:off x="1881902" y="5367338"/>
            <a:ext cx="5760720" cy="804862"/>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80061" y="273050"/>
            <a:ext cx="3158729"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3753803" y="273051"/>
            <a:ext cx="5367338" cy="585311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80061" y="1435101"/>
            <a:ext cx="3158729"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79425" y="274637"/>
            <a:ext cx="864235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79425" y="274637"/>
            <a:ext cx="864235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480061" y="1535113"/>
            <a:ext cx="424219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480061" y="2174875"/>
            <a:ext cx="4242197"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3"/>
          </p:nvPr>
        </p:nvSpPr>
        <p:spPr>
          <a:xfrm>
            <a:off x="4877278" y="1535113"/>
            <a:ext cx="4243863"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4"/>
          </p:nvPr>
        </p:nvSpPr>
        <p:spPr>
          <a:xfrm>
            <a:off x="4877278" y="2174875"/>
            <a:ext cx="4243863"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79425" y="274637"/>
            <a:ext cx="864235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480060" y="1600201"/>
            <a:ext cx="4240530"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880610" y="1600201"/>
            <a:ext cx="4240530"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758429" y="4406901"/>
            <a:ext cx="816102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758429" y="2906714"/>
            <a:ext cx="816102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79425" y="274637"/>
            <a:ext cx="864235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79425" y="1600200"/>
            <a:ext cx="864235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79425" y="6356350"/>
            <a:ext cx="22415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279775" y="6356350"/>
            <a:ext cx="304165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880225" y="6356350"/>
            <a:ext cx="224155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jp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jpg"/><Relationship Id="rId5" Type="http://schemas.openxmlformats.org/officeDocument/2006/relationships/image" Target="../media/image19.png"/><Relationship Id="rId6"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89" name="Shape 89"/>
          <p:cNvSpPr txBox="1"/>
          <p:nvPr/>
        </p:nvSpPr>
        <p:spPr>
          <a:xfrm>
            <a:off x="152400" y="12954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strike="noStrike" cap="none">
                <a:solidFill>
                  <a:schemeClr val="dk1"/>
                </a:solidFill>
                <a:latin typeface="Arial"/>
                <a:ea typeface="Arial"/>
                <a:cs typeface="Arial"/>
                <a:sym typeface="Arial"/>
              </a:rPr>
              <a:t>Plate Tectonic Theory</a:t>
            </a:r>
          </a:p>
        </p:txBody>
      </p:sp>
      <p:sp>
        <p:nvSpPr>
          <p:cNvPr id="90" name="Shape 90"/>
          <p:cNvSpPr txBox="1"/>
          <p:nvPr/>
        </p:nvSpPr>
        <p:spPr>
          <a:xfrm>
            <a:off x="152400" y="2286000"/>
            <a:ext cx="9296400" cy="106203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0" i="0" u="none" strike="noStrike" cap="none">
                <a:solidFill>
                  <a:schemeClr val="dk1"/>
                </a:solidFill>
                <a:latin typeface="Arial"/>
                <a:ea typeface="Arial"/>
                <a:cs typeface="Arial"/>
                <a:sym typeface="Arial"/>
              </a:rPr>
              <a:t>Picture Vocabulary</a:t>
            </a:r>
          </a:p>
          <a:p>
            <a:pPr marL="0" marR="0" lvl="0" indent="0" algn="l" rtl="0">
              <a:lnSpc>
                <a:spcPct val="100000"/>
              </a:lnSpc>
              <a:spcBef>
                <a:spcPts val="0"/>
              </a:spcBef>
              <a:spcAft>
                <a:spcPts val="0"/>
              </a:spcAft>
              <a:buNone/>
            </a:pPr>
            <a:endParaRPr sz="4500" b="0" i="0" u="none">
              <a:solidFill>
                <a:schemeClr val="dk1"/>
              </a:solidFill>
              <a:latin typeface="Arial"/>
              <a:ea typeface="Arial"/>
              <a:cs typeface="Arial"/>
              <a:sym typeface="Arial"/>
            </a:endParaRPr>
          </a:p>
        </p:txBody>
      </p:sp>
      <p:sp>
        <p:nvSpPr>
          <p:cNvPr id="91" name="Shape 91"/>
          <p:cNvSpPr txBox="1"/>
          <p:nvPr/>
        </p:nvSpPr>
        <p:spPr>
          <a:xfrm>
            <a:off x="152400" y="5562600"/>
            <a:ext cx="9296400" cy="3698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Earth and Space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Shape 182"/>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183" name="Shape 183"/>
          <p:cNvSpPr txBox="1"/>
          <p:nvPr/>
        </p:nvSpPr>
        <p:spPr>
          <a:xfrm>
            <a:off x="152400" y="228600"/>
            <a:ext cx="9296400" cy="14779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Convergent Boundary with Subduction</a:t>
            </a:r>
          </a:p>
        </p:txBody>
      </p:sp>
      <p:sp>
        <p:nvSpPr>
          <p:cNvPr id="184" name="Shape 184"/>
          <p:cNvSpPr txBox="1"/>
          <p:nvPr/>
        </p:nvSpPr>
        <p:spPr>
          <a:xfrm>
            <a:off x="304800" y="4495800"/>
            <a:ext cx="9067800" cy="1643062"/>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The boundary between two tectonic plates moving toward each other resulting in volcanic activity when a denser ocean plate subducts, or moves below a continental plate or another oceanic plate.</a:t>
            </a:r>
          </a:p>
        </p:txBody>
      </p:sp>
      <p:pic>
        <p:nvPicPr>
          <p:cNvPr id="185" name="Shape 185"/>
          <p:cNvPicPr preferRelativeResize="0"/>
          <p:nvPr/>
        </p:nvPicPr>
        <p:blipFill rotWithShape="1">
          <a:blip r:embed="rId4">
            <a:alphaModFix/>
          </a:blip>
          <a:srcRect/>
          <a:stretch/>
        </p:blipFill>
        <p:spPr>
          <a:xfrm>
            <a:off x="762000" y="1527175"/>
            <a:ext cx="7600379" cy="29678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191" name="Shape 191"/>
          <p:cNvSpPr txBox="1"/>
          <p:nvPr/>
        </p:nvSpPr>
        <p:spPr>
          <a:xfrm>
            <a:off x="152400" y="2286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Subduction</a:t>
            </a:r>
          </a:p>
        </p:txBody>
      </p:sp>
      <p:sp>
        <p:nvSpPr>
          <p:cNvPr id="192" name="Shape 192"/>
          <p:cNvSpPr txBox="1"/>
          <p:nvPr/>
        </p:nvSpPr>
        <p:spPr>
          <a:xfrm>
            <a:off x="304800" y="4038600"/>
            <a:ext cx="8991600" cy="20621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a:solidFill>
                  <a:schemeClr val="dk1"/>
                </a:solidFill>
                <a:latin typeface="Arial"/>
                <a:ea typeface="Arial"/>
                <a:cs typeface="Arial"/>
                <a:sym typeface="Arial"/>
              </a:rPr>
              <a:t>The process in which a denser plate is pushed downward beneath a less dense plate when plates converge; occurs at continental to oceanic boundaries and oceanic to oceanic boundaries.</a:t>
            </a:r>
          </a:p>
        </p:txBody>
      </p:sp>
      <p:pic>
        <p:nvPicPr>
          <p:cNvPr id="193" name="Shape 193"/>
          <p:cNvPicPr preferRelativeResize="0"/>
          <p:nvPr/>
        </p:nvPicPr>
        <p:blipFill rotWithShape="1">
          <a:blip r:embed="rId4">
            <a:alphaModFix/>
          </a:blip>
          <a:srcRect/>
          <a:stretch/>
        </p:blipFill>
        <p:spPr>
          <a:xfrm>
            <a:off x="2305050" y="1219200"/>
            <a:ext cx="5835191" cy="26634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199" name="Shape 199"/>
          <p:cNvSpPr txBox="1"/>
          <p:nvPr/>
        </p:nvSpPr>
        <p:spPr>
          <a:xfrm>
            <a:off x="152400" y="2286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Ocean Trench</a:t>
            </a:r>
          </a:p>
        </p:txBody>
      </p:sp>
      <p:sp>
        <p:nvSpPr>
          <p:cNvPr id="200" name="Shape 200"/>
          <p:cNvSpPr txBox="1"/>
          <p:nvPr/>
        </p:nvSpPr>
        <p:spPr>
          <a:xfrm>
            <a:off x="1219200" y="4495800"/>
            <a:ext cx="7162800" cy="157003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a:solidFill>
                  <a:schemeClr val="dk1"/>
                </a:solidFill>
                <a:latin typeface="Arial"/>
                <a:ea typeface="Arial"/>
                <a:cs typeface="Arial"/>
                <a:sym typeface="Arial"/>
              </a:rPr>
              <a:t>Deep and narrow depressions in the seafloor where the subducted plate moves into the asthenosphere.</a:t>
            </a:r>
          </a:p>
        </p:txBody>
      </p:sp>
      <p:pic>
        <p:nvPicPr>
          <p:cNvPr id="201" name="Shape 201" descr="OceanTrench.png"/>
          <p:cNvPicPr preferRelativeResize="0"/>
          <p:nvPr/>
        </p:nvPicPr>
        <p:blipFill rotWithShape="1">
          <a:blip r:embed="rId4">
            <a:alphaModFix/>
          </a:blip>
          <a:srcRect/>
          <a:stretch/>
        </p:blipFill>
        <p:spPr>
          <a:xfrm>
            <a:off x="658812" y="1581150"/>
            <a:ext cx="4098529" cy="2473611"/>
          </a:xfrm>
          <a:prstGeom prst="rect">
            <a:avLst/>
          </a:prstGeom>
          <a:noFill/>
          <a:ln>
            <a:noFill/>
          </a:ln>
        </p:spPr>
      </p:pic>
      <p:pic>
        <p:nvPicPr>
          <p:cNvPr id="202" name="Shape 202" descr="Oceanic_Trench.png"/>
          <p:cNvPicPr preferRelativeResize="0"/>
          <p:nvPr/>
        </p:nvPicPr>
        <p:blipFill rotWithShape="1">
          <a:blip r:embed="rId5">
            <a:alphaModFix/>
          </a:blip>
          <a:srcRect/>
          <a:stretch/>
        </p:blipFill>
        <p:spPr>
          <a:xfrm>
            <a:off x="5073650" y="1381125"/>
            <a:ext cx="3914424" cy="28044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208" name="Shape 208"/>
          <p:cNvSpPr txBox="1"/>
          <p:nvPr/>
        </p:nvSpPr>
        <p:spPr>
          <a:xfrm>
            <a:off x="0" y="228600"/>
            <a:ext cx="9296400" cy="14779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Convergent Boundary with Mountain Building</a:t>
            </a:r>
          </a:p>
        </p:txBody>
      </p:sp>
      <p:sp>
        <p:nvSpPr>
          <p:cNvPr id="209" name="Shape 209"/>
          <p:cNvSpPr txBox="1"/>
          <p:nvPr/>
        </p:nvSpPr>
        <p:spPr>
          <a:xfrm>
            <a:off x="304800" y="5029200"/>
            <a:ext cx="9067800" cy="979487"/>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a:solidFill>
                  <a:schemeClr val="dk1"/>
                </a:solidFill>
                <a:latin typeface="Arial"/>
                <a:ea typeface="Arial"/>
                <a:cs typeface="Arial"/>
                <a:sym typeface="Arial"/>
              </a:rPr>
              <a:t>A major geological event; occurs when continental plates of equal density converge.</a:t>
            </a:r>
          </a:p>
        </p:txBody>
      </p:sp>
      <p:grpSp>
        <p:nvGrpSpPr>
          <p:cNvPr id="210" name="Shape 210"/>
          <p:cNvGrpSpPr/>
          <p:nvPr/>
        </p:nvGrpSpPr>
        <p:grpSpPr>
          <a:xfrm>
            <a:off x="609600" y="1676400"/>
            <a:ext cx="3427400" cy="3427400"/>
            <a:chOff x="0" y="0"/>
            <a:chExt cx="2147483647" cy="2147483647"/>
          </a:xfrm>
        </p:grpSpPr>
        <p:pic>
          <p:nvPicPr>
            <p:cNvPr id="211" name="Shape 211" descr="bigstock_Realistic_Planet_Earth_With_Na_9764972.jpg"/>
            <p:cNvPicPr preferRelativeResize="0"/>
            <p:nvPr/>
          </p:nvPicPr>
          <p:blipFill rotWithShape="1">
            <a:blip r:embed="rId4">
              <a:alphaModFix/>
            </a:blip>
            <a:srcRect/>
            <a:stretch/>
          </p:blipFill>
          <p:spPr>
            <a:xfrm>
              <a:off x="0" y="0"/>
              <a:ext cx="2147483647" cy="2147483647"/>
            </a:xfrm>
            <a:prstGeom prst="rect">
              <a:avLst/>
            </a:prstGeom>
            <a:noFill/>
            <a:ln w="9525" cap="flat" cmpd="sng">
              <a:solidFill>
                <a:schemeClr val="lt1"/>
              </a:solidFill>
              <a:prstDash val="solid"/>
              <a:miter lim="800000"/>
              <a:headEnd type="none" w="med" len="med"/>
              <a:tailEnd type="none" w="med" len="med"/>
            </a:ln>
          </p:spPr>
        </p:pic>
        <p:cxnSp>
          <p:nvCxnSpPr>
            <p:cNvPr id="212" name="Shape 212"/>
            <p:cNvCxnSpPr/>
            <p:nvPr/>
          </p:nvCxnSpPr>
          <p:spPr>
            <a:xfrm rot="5400000">
              <a:off x="983294442" y="1165191748"/>
              <a:ext cx="137137418" cy="952643"/>
            </a:xfrm>
            <a:prstGeom prst="straightConnector1">
              <a:avLst/>
            </a:prstGeom>
            <a:noFill/>
            <a:ln w="25400" cap="flat" cmpd="sng">
              <a:solidFill>
                <a:schemeClr val="lt1"/>
              </a:solidFill>
              <a:prstDash val="solid"/>
              <a:miter lim="800000"/>
              <a:headEnd type="none" w="med" len="med"/>
              <a:tailEnd type="stealth" w="lg" len="lg"/>
            </a:ln>
          </p:spPr>
        </p:cxnSp>
        <p:cxnSp>
          <p:nvCxnSpPr>
            <p:cNvPr id="213" name="Shape 213"/>
            <p:cNvCxnSpPr/>
            <p:nvPr/>
          </p:nvCxnSpPr>
          <p:spPr>
            <a:xfrm rot="-5400000">
              <a:off x="983770518" y="1438990664"/>
              <a:ext cx="136185380" cy="952643"/>
            </a:xfrm>
            <a:prstGeom prst="straightConnector1">
              <a:avLst/>
            </a:prstGeom>
            <a:noFill/>
            <a:ln w="25400" cap="flat" cmpd="sng">
              <a:solidFill>
                <a:schemeClr val="lt1"/>
              </a:solidFill>
              <a:prstDash val="solid"/>
              <a:miter lim="800000"/>
              <a:headEnd type="none" w="med" len="med"/>
              <a:tailEnd type="stealth" w="lg" len="lg"/>
            </a:ln>
          </p:spPr>
        </p:cxnSp>
      </p:grpSp>
      <p:pic>
        <p:nvPicPr>
          <p:cNvPr id="214" name="Shape 214" descr="Mountain_Building.png"/>
          <p:cNvPicPr preferRelativeResize="0"/>
          <p:nvPr/>
        </p:nvPicPr>
        <p:blipFill rotWithShape="1">
          <a:blip r:embed="rId5">
            <a:alphaModFix/>
          </a:blip>
          <a:srcRect/>
          <a:stretch/>
        </p:blipFill>
        <p:spPr>
          <a:xfrm>
            <a:off x="4343400" y="1828800"/>
            <a:ext cx="4320679" cy="29588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220" name="Shape 220"/>
          <p:cNvSpPr txBox="1"/>
          <p:nvPr/>
        </p:nvSpPr>
        <p:spPr>
          <a:xfrm>
            <a:off x="152400" y="2286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Transform Boundary</a:t>
            </a:r>
          </a:p>
        </p:txBody>
      </p:sp>
      <p:sp>
        <p:nvSpPr>
          <p:cNvPr id="221" name="Shape 221"/>
          <p:cNvSpPr txBox="1"/>
          <p:nvPr/>
        </p:nvSpPr>
        <p:spPr>
          <a:xfrm>
            <a:off x="571500" y="4343400"/>
            <a:ext cx="8458200" cy="18161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The boundary between two plates that slide past one another -- sudden shifts that result in major geological events such as earthquakes and the release of stored energy.</a:t>
            </a:r>
          </a:p>
        </p:txBody>
      </p:sp>
      <p:pic>
        <p:nvPicPr>
          <p:cNvPr id="222" name="Shape 222" descr="C:\Users\NCSPC001\Downloads\bigstock_Earthquake_5663701.jpg"/>
          <p:cNvPicPr preferRelativeResize="0"/>
          <p:nvPr/>
        </p:nvPicPr>
        <p:blipFill rotWithShape="1">
          <a:blip r:embed="rId4">
            <a:alphaModFix/>
          </a:blip>
          <a:srcRect/>
          <a:stretch/>
        </p:blipFill>
        <p:spPr>
          <a:xfrm>
            <a:off x="609600" y="1371600"/>
            <a:ext cx="2391145" cy="1523390"/>
          </a:xfrm>
          <a:prstGeom prst="rect">
            <a:avLst/>
          </a:prstGeom>
          <a:noFill/>
          <a:ln>
            <a:noFill/>
          </a:ln>
        </p:spPr>
      </p:pic>
      <p:pic>
        <p:nvPicPr>
          <p:cNvPr id="223" name="Shape 223"/>
          <p:cNvPicPr preferRelativeResize="0"/>
          <p:nvPr/>
        </p:nvPicPr>
        <p:blipFill rotWithShape="1">
          <a:blip r:embed="rId5">
            <a:alphaModFix/>
          </a:blip>
          <a:srcRect/>
          <a:stretch/>
        </p:blipFill>
        <p:spPr>
          <a:xfrm>
            <a:off x="2971800" y="2362200"/>
            <a:ext cx="2812634" cy="1935491"/>
          </a:xfrm>
          <a:prstGeom prst="rect">
            <a:avLst/>
          </a:prstGeom>
          <a:noFill/>
          <a:ln>
            <a:noFill/>
          </a:ln>
        </p:spPr>
      </p:pic>
      <p:grpSp>
        <p:nvGrpSpPr>
          <p:cNvPr id="224" name="Shape 224"/>
          <p:cNvGrpSpPr/>
          <p:nvPr/>
        </p:nvGrpSpPr>
        <p:grpSpPr>
          <a:xfrm>
            <a:off x="5934075" y="1066800"/>
            <a:ext cx="3050111" cy="3271631"/>
            <a:chOff x="0" y="0"/>
            <a:chExt cx="2147483647" cy="2147483647"/>
          </a:xfrm>
        </p:grpSpPr>
        <p:pic>
          <p:nvPicPr>
            <p:cNvPr id="225" name="Shape 225" descr="bigstock_Realistic_Planet_Earth_With_Na_9793301.jpg"/>
            <p:cNvPicPr preferRelativeResize="0"/>
            <p:nvPr/>
          </p:nvPicPr>
          <p:blipFill rotWithShape="1">
            <a:blip r:embed="rId6">
              <a:alphaModFix/>
            </a:blip>
            <a:srcRect/>
            <a:stretch/>
          </p:blipFill>
          <p:spPr>
            <a:xfrm>
              <a:off x="0" y="0"/>
              <a:ext cx="2147483647" cy="2147483647"/>
            </a:xfrm>
            <a:prstGeom prst="rect">
              <a:avLst/>
            </a:prstGeom>
            <a:noFill/>
            <a:ln>
              <a:noFill/>
            </a:ln>
          </p:spPr>
        </p:pic>
        <p:sp>
          <p:nvSpPr>
            <p:cNvPr id="226" name="Shape 226"/>
            <p:cNvSpPr/>
            <p:nvPr/>
          </p:nvSpPr>
          <p:spPr>
            <a:xfrm>
              <a:off x="548854090" y="358457598"/>
              <a:ext cx="109984645" cy="504828317"/>
            </a:xfrm>
            <a:custGeom>
              <a:avLst/>
              <a:gdLst/>
              <a:ahLst/>
              <a:cxnLst/>
              <a:rect l="0" t="0" r="0" b="0"/>
              <a:pathLst>
                <a:path w="120000" h="120000" extrusionOk="0">
                  <a:moveTo>
                    <a:pt x="31705" y="0"/>
                  </a:moveTo>
                  <a:cubicBezTo>
                    <a:pt x="0" y="20411"/>
                    <a:pt x="12299" y="8311"/>
                    <a:pt x="31705" y="45789"/>
                  </a:cubicBezTo>
                  <a:cubicBezTo>
                    <a:pt x="34157" y="50526"/>
                    <a:pt x="36737" y="55260"/>
                    <a:pt x="39062" y="60000"/>
                  </a:cubicBezTo>
                  <a:cubicBezTo>
                    <a:pt x="41643" y="65260"/>
                    <a:pt x="43163" y="70546"/>
                    <a:pt x="46420" y="75789"/>
                  </a:cubicBezTo>
                  <a:cubicBezTo>
                    <a:pt x="52030" y="84818"/>
                    <a:pt x="51851" y="81447"/>
                    <a:pt x="61136" y="88421"/>
                  </a:cubicBezTo>
                  <a:cubicBezTo>
                    <a:pt x="83376" y="105124"/>
                    <a:pt x="48239" y="81696"/>
                    <a:pt x="83210" y="104210"/>
                  </a:cubicBezTo>
                  <a:lnTo>
                    <a:pt x="90568" y="108947"/>
                  </a:lnTo>
                  <a:cubicBezTo>
                    <a:pt x="93020" y="110526"/>
                    <a:pt x="93623" y="112299"/>
                    <a:pt x="97926" y="113684"/>
                  </a:cubicBezTo>
                  <a:cubicBezTo>
                    <a:pt x="114566" y="119040"/>
                    <a:pt x="106389" y="117079"/>
                    <a:pt x="120000" y="120000"/>
                  </a:cubicBezTo>
                </a:path>
              </a:pathLst>
            </a:custGeom>
            <a:noFill/>
            <a:ln w="25400" cap="flat" cmpd="sng">
              <a:solidFill>
                <a:srgbClr val="FF0000"/>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227" name="Shape 227"/>
            <p:cNvCxnSpPr/>
            <p:nvPr/>
          </p:nvCxnSpPr>
          <p:spPr>
            <a:xfrm rot="5400000" flipH="1">
              <a:off x="448494724" y="637250641"/>
              <a:ext cx="162276870" cy="79671875"/>
            </a:xfrm>
            <a:prstGeom prst="straightConnector1">
              <a:avLst/>
            </a:prstGeom>
            <a:noFill/>
            <a:ln w="25400" cap="flat" cmpd="sng">
              <a:solidFill>
                <a:schemeClr val="lt1"/>
              </a:solidFill>
              <a:prstDash val="solid"/>
              <a:miter lim="800000"/>
              <a:headEnd type="none" w="med" len="med"/>
              <a:tailEnd type="stealth" w="lg" len="lg"/>
            </a:ln>
          </p:spPr>
        </p:cxnSp>
        <p:cxnSp>
          <p:nvCxnSpPr>
            <p:cNvPr id="228" name="Shape 228"/>
            <p:cNvCxnSpPr/>
            <p:nvPr/>
          </p:nvCxnSpPr>
          <p:spPr>
            <a:xfrm rot="-5400000" flipH="1">
              <a:off x="570225234" y="637250634"/>
              <a:ext cx="162276870" cy="79671875"/>
            </a:xfrm>
            <a:prstGeom prst="straightConnector1">
              <a:avLst/>
            </a:prstGeom>
            <a:noFill/>
            <a:ln w="25400" cap="flat" cmpd="sng">
              <a:solidFill>
                <a:schemeClr val="lt1"/>
              </a:solidFill>
              <a:prstDash val="solid"/>
              <a:miter lim="800000"/>
              <a:headEnd type="none" w="med" len="med"/>
              <a:tailEnd type="stealth" w="lg" len="lg"/>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234" name="Shape 234"/>
          <p:cNvSpPr txBox="1"/>
          <p:nvPr/>
        </p:nvSpPr>
        <p:spPr>
          <a:xfrm>
            <a:off x="152400" y="228600"/>
            <a:ext cx="9296400" cy="784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a:solidFill>
                  <a:schemeClr val="dk1"/>
                </a:solidFill>
              </a:rPr>
              <a:t>Pangea</a:t>
            </a:r>
          </a:p>
        </p:txBody>
      </p:sp>
      <p:sp>
        <p:nvSpPr>
          <p:cNvPr id="235" name="Shape 235"/>
          <p:cNvSpPr txBox="1"/>
          <p:nvPr/>
        </p:nvSpPr>
        <p:spPr>
          <a:xfrm>
            <a:off x="571500" y="4343400"/>
            <a:ext cx="8458200" cy="1816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a:solidFill>
                  <a:schemeClr val="dk1"/>
                </a:solidFill>
              </a:rPr>
              <a:t>The “Supercontinent” containing all continental land masses joined together. </a:t>
            </a:r>
          </a:p>
        </p:txBody>
      </p:sp>
      <p:pic>
        <p:nvPicPr>
          <p:cNvPr id="236" name="Shape 236"/>
          <p:cNvPicPr preferRelativeResize="0"/>
          <p:nvPr/>
        </p:nvPicPr>
        <p:blipFill>
          <a:blip r:embed="rId4">
            <a:alphaModFix/>
          </a:blip>
          <a:stretch>
            <a:fillRect/>
          </a:stretch>
        </p:blipFill>
        <p:spPr>
          <a:xfrm>
            <a:off x="2713980" y="1418488"/>
            <a:ext cx="3513675" cy="2519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242" name="Shape 242"/>
          <p:cNvSpPr txBox="1"/>
          <p:nvPr/>
        </p:nvSpPr>
        <p:spPr>
          <a:xfrm>
            <a:off x="152400" y="228600"/>
            <a:ext cx="9296400" cy="784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a:solidFill>
                  <a:schemeClr val="dk1"/>
                </a:solidFill>
              </a:rPr>
              <a:t>Boundary</a:t>
            </a:r>
          </a:p>
        </p:txBody>
      </p:sp>
      <p:sp>
        <p:nvSpPr>
          <p:cNvPr id="243" name="Shape 243"/>
          <p:cNvSpPr txBox="1"/>
          <p:nvPr/>
        </p:nvSpPr>
        <p:spPr>
          <a:xfrm>
            <a:off x="571500" y="4343400"/>
            <a:ext cx="8458200" cy="1816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a:solidFill>
                  <a:schemeClr val="dk1"/>
                </a:solidFill>
              </a:rPr>
              <a:t> </a:t>
            </a:r>
          </a:p>
          <a:p>
            <a:pPr marL="0" marR="0" lvl="0" indent="0" algn="ctr" rtl="0">
              <a:lnSpc>
                <a:spcPct val="100000"/>
              </a:lnSpc>
              <a:spcBef>
                <a:spcPts val="0"/>
              </a:spcBef>
              <a:spcAft>
                <a:spcPts val="0"/>
              </a:spcAft>
              <a:buClr>
                <a:schemeClr val="dk1"/>
              </a:buClr>
              <a:buSzPct val="25000"/>
              <a:buFont typeface="Arial"/>
              <a:buNone/>
            </a:pPr>
            <a:r>
              <a:rPr lang="en-US" sz="3600">
                <a:solidFill>
                  <a:schemeClr val="dk1"/>
                </a:solidFill>
              </a:rPr>
              <a:t> Where two or more plates meet</a:t>
            </a:r>
          </a:p>
        </p:txBody>
      </p:sp>
      <p:pic>
        <p:nvPicPr>
          <p:cNvPr id="244" name="Shape 244"/>
          <p:cNvPicPr preferRelativeResize="0"/>
          <p:nvPr/>
        </p:nvPicPr>
        <p:blipFill>
          <a:blip r:embed="rId4">
            <a:alphaModFix/>
          </a:blip>
          <a:stretch>
            <a:fillRect/>
          </a:stretch>
        </p:blipFill>
        <p:spPr>
          <a:xfrm>
            <a:off x="2133600" y="1482700"/>
            <a:ext cx="5334000" cy="2390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250" name="Shape 250"/>
          <p:cNvSpPr txBox="1"/>
          <p:nvPr/>
        </p:nvSpPr>
        <p:spPr>
          <a:xfrm>
            <a:off x="152400" y="228600"/>
            <a:ext cx="9296400" cy="784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a:solidFill>
                  <a:schemeClr val="dk1"/>
                </a:solidFill>
              </a:rPr>
              <a:t>Fault</a:t>
            </a:r>
          </a:p>
        </p:txBody>
      </p:sp>
      <p:sp>
        <p:nvSpPr>
          <p:cNvPr id="251" name="Shape 251"/>
          <p:cNvSpPr txBox="1"/>
          <p:nvPr/>
        </p:nvSpPr>
        <p:spPr>
          <a:xfrm>
            <a:off x="571500" y="4343400"/>
            <a:ext cx="8458200" cy="1816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a:solidFill>
                  <a:schemeClr val="dk1"/>
                </a:solidFill>
              </a:rPr>
              <a:t> Landform created at a transform boundary such as the San Andreas Fault in California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Shape 256"/>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257" name="Shape 257"/>
          <p:cNvSpPr txBox="1"/>
          <p:nvPr/>
        </p:nvSpPr>
        <p:spPr>
          <a:xfrm>
            <a:off x="152400" y="228600"/>
            <a:ext cx="9296400" cy="784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a:solidFill>
                  <a:schemeClr val="dk1"/>
                </a:solidFill>
              </a:rPr>
              <a:t>Rift Valley</a:t>
            </a:r>
          </a:p>
        </p:txBody>
      </p:sp>
      <p:sp>
        <p:nvSpPr>
          <p:cNvPr id="258" name="Shape 258"/>
          <p:cNvSpPr txBox="1"/>
          <p:nvPr/>
        </p:nvSpPr>
        <p:spPr>
          <a:xfrm>
            <a:off x="571500" y="4343400"/>
            <a:ext cx="8458200" cy="1816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a:solidFill>
                  <a:schemeClr val="dk1"/>
                </a:solidFill>
              </a:rPr>
              <a:t> Landform created at a divergent boundary on continental crust such as the Great African Rift Valley</a:t>
            </a:r>
          </a:p>
        </p:txBody>
      </p:sp>
      <p:pic>
        <p:nvPicPr>
          <p:cNvPr id="259" name="Shape 259"/>
          <p:cNvPicPr preferRelativeResize="0"/>
          <p:nvPr/>
        </p:nvPicPr>
        <p:blipFill rotWithShape="1">
          <a:blip r:embed="rId4">
            <a:alphaModFix/>
          </a:blip>
          <a:srcRect t="9460" b="-9460"/>
          <a:stretch/>
        </p:blipFill>
        <p:spPr>
          <a:xfrm>
            <a:off x="571497" y="1012803"/>
            <a:ext cx="2866775" cy="3362274"/>
          </a:xfrm>
          <a:prstGeom prst="rect">
            <a:avLst/>
          </a:prstGeom>
          <a:noFill/>
          <a:ln>
            <a:noFill/>
          </a:ln>
        </p:spPr>
      </p:pic>
      <p:pic>
        <p:nvPicPr>
          <p:cNvPr id="260" name="Shape 260"/>
          <p:cNvPicPr preferRelativeResize="0"/>
          <p:nvPr/>
        </p:nvPicPr>
        <p:blipFill>
          <a:blip r:embed="rId5">
            <a:alphaModFix/>
          </a:blip>
          <a:stretch>
            <a:fillRect/>
          </a:stretch>
        </p:blipFill>
        <p:spPr>
          <a:xfrm>
            <a:off x="5337055" y="1169500"/>
            <a:ext cx="3365394" cy="2997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266" name="Shape 266"/>
          <p:cNvSpPr txBox="1"/>
          <p:nvPr/>
        </p:nvSpPr>
        <p:spPr>
          <a:xfrm>
            <a:off x="152400" y="228600"/>
            <a:ext cx="9296400" cy="784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a:solidFill>
                  <a:schemeClr val="dk1"/>
                </a:solidFill>
              </a:rPr>
              <a:t>Ridge</a:t>
            </a:r>
          </a:p>
        </p:txBody>
      </p:sp>
      <p:sp>
        <p:nvSpPr>
          <p:cNvPr id="267" name="Shape 267"/>
          <p:cNvSpPr txBox="1"/>
          <p:nvPr/>
        </p:nvSpPr>
        <p:spPr>
          <a:xfrm>
            <a:off x="571500" y="4343400"/>
            <a:ext cx="8458200" cy="1816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a:solidFill>
                  <a:schemeClr val="dk1"/>
                </a:solidFill>
              </a:rPr>
              <a:t> Landform created at a divergent boundary on the ocean floor such as the Mid-Atlantic ridge</a:t>
            </a:r>
          </a:p>
        </p:txBody>
      </p:sp>
      <p:pic>
        <p:nvPicPr>
          <p:cNvPr id="268" name="Shape 268"/>
          <p:cNvPicPr preferRelativeResize="0"/>
          <p:nvPr/>
        </p:nvPicPr>
        <p:blipFill>
          <a:blip r:embed="rId4">
            <a:alphaModFix/>
          </a:blip>
          <a:stretch>
            <a:fillRect/>
          </a:stretch>
        </p:blipFill>
        <p:spPr>
          <a:xfrm>
            <a:off x="1216076" y="1311675"/>
            <a:ext cx="2625349" cy="2730375"/>
          </a:xfrm>
          <a:prstGeom prst="rect">
            <a:avLst/>
          </a:prstGeom>
          <a:noFill/>
          <a:ln>
            <a:noFill/>
          </a:ln>
        </p:spPr>
      </p:pic>
      <p:pic>
        <p:nvPicPr>
          <p:cNvPr id="269" name="Shape 269"/>
          <p:cNvPicPr preferRelativeResize="0"/>
          <p:nvPr/>
        </p:nvPicPr>
        <p:blipFill>
          <a:blip r:embed="rId5">
            <a:alphaModFix/>
          </a:blip>
          <a:stretch>
            <a:fillRect/>
          </a:stretch>
        </p:blipFill>
        <p:spPr>
          <a:xfrm>
            <a:off x="4306673" y="1446574"/>
            <a:ext cx="4803700" cy="2463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97" name="Shape 97"/>
          <p:cNvSpPr txBox="1"/>
          <p:nvPr/>
        </p:nvSpPr>
        <p:spPr>
          <a:xfrm>
            <a:off x="152400" y="1524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Plate Tectonic Theory</a:t>
            </a:r>
          </a:p>
        </p:txBody>
      </p:sp>
      <p:sp>
        <p:nvSpPr>
          <p:cNvPr id="98" name="Shape 98"/>
          <p:cNvSpPr txBox="1"/>
          <p:nvPr/>
        </p:nvSpPr>
        <p:spPr>
          <a:xfrm>
            <a:off x="1162050" y="4525962"/>
            <a:ext cx="7277100" cy="157003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a:solidFill>
                  <a:schemeClr val="dk1"/>
                </a:solidFill>
                <a:latin typeface="Arial"/>
                <a:ea typeface="Arial"/>
                <a:cs typeface="Arial"/>
                <a:sym typeface="Arial"/>
              </a:rPr>
              <a:t>Theory that the lithosphere is divided into tectonic plates that slowly move on top of the asthenosphere.</a:t>
            </a:r>
          </a:p>
        </p:txBody>
      </p:sp>
      <p:pic>
        <p:nvPicPr>
          <p:cNvPr id="99" name="Shape 99" descr="bigstock_Dead_Planet_Earth_9559400.jpg"/>
          <p:cNvPicPr preferRelativeResize="0"/>
          <p:nvPr/>
        </p:nvPicPr>
        <p:blipFill rotWithShape="1">
          <a:blip r:embed="rId4">
            <a:alphaModFix/>
          </a:blip>
          <a:srcRect/>
          <a:stretch/>
        </p:blipFill>
        <p:spPr>
          <a:xfrm>
            <a:off x="661987" y="1143000"/>
            <a:ext cx="3198907" cy="3198907"/>
          </a:xfrm>
          <a:prstGeom prst="rect">
            <a:avLst/>
          </a:prstGeom>
          <a:noFill/>
          <a:ln>
            <a:noFill/>
          </a:ln>
        </p:spPr>
      </p:pic>
      <p:pic>
        <p:nvPicPr>
          <p:cNvPr id="100" name="Shape 100" descr="C:\Users\Shirley\Documents\aaaRICE\MS docs\aaaScopes by grade and tracking\Grade 8\8.9AB Plate Tectonic Theory 48\2Explore\Graphics\Plates.jpg"/>
          <p:cNvPicPr preferRelativeResize="0"/>
          <p:nvPr/>
        </p:nvPicPr>
        <p:blipFill rotWithShape="1">
          <a:blip r:embed="rId5">
            <a:alphaModFix/>
          </a:blip>
          <a:srcRect/>
          <a:stretch/>
        </p:blipFill>
        <p:spPr>
          <a:xfrm>
            <a:off x="4319587" y="1143000"/>
            <a:ext cx="4650988" cy="3194639"/>
          </a:xfrm>
          <a:prstGeom prst="rect">
            <a:avLst/>
          </a:prstGeom>
          <a:noFill/>
          <a:ln w="9525" cap="flat" cmpd="sng">
            <a:solidFill>
              <a:schemeClr val="dk1"/>
            </a:solidFill>
            <a:prstDash val="solid"/>
            <a:miter lim="800000"/>
            <a:headEnd type="none" w="med" len="med"/>
            <a:tailEnd type="none" w="med" len="me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106" name="Shape 106"/>
          <p:cNvSpPr txBox="1"/>
          <p:nvPr/>
        </p:nvSpPr>
        <p:spPr>
          <a:xfrm>
            <a:off x="152400" y="1524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Lithosphere</a:t>
            </a:r>
          </a:p>
        </p:txBody>
      </p:sp>
      <p:sp>
        <p:nvSpPr>
          <p:cNvPr id="107" name="Shape 107"/>
          <p:cNvSpPr txBox="1"/>
          <p:nvPr/>
        </p:nvSpPr>
        <p:spPr>
          <a:xfrm>
            <a:off x="876300" y="4033837"/>
            <a:ext cx="7848600" cy="20621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a:solidFill>
                  <a:schemeClr val="dk1"/>
                </a:solidFill>
                <a:latin typeface="Arial"/>
                <a:ea typeface="Arial"/>
                <a:cs typeface="Arial"/>
                <a:sym typeface="Arial"/>
              </a:rPr>
              <a:t>Cool, rigid, outermost layer of Earth that is divided into enormous pieces called tectonic plates; consists of the crust and the rigid uppermost part of the mantle.</a:t>
            </a:r>
          </a:p>
        </p:txBody>
      </p:sp>
      <p:pic>
        <p:nvPicPr>
          <p:cNvPr id="108" name="Shape 108" descr="Lithosphere.png"/>
          <p:cNvPicPr preferRelativeResize="0"/>
          <p:nvPr/>
        </p:nvPicPr>
        <p:blipFill rotWithShape="1">
          <a:blip r:embed="rId4">
            <a:alphaModFix/>
          </a:blip>
          <a:srcRect/>
          <a:stretch/>
        </p:blipFill>
        <p:spPr>
          <a:xfrm>
            <a:off x="609600" y="1260475"/>
            <a:ext cx="4553102" cy="2637370"/>
          </a:xfrm>
          <a:prstGeom prst="rect">
            <a:avLst/>
          </a:prstGeom>
          <a:noFill/>
          <a:ln>
            <a:noFill/>
          </a:ln>
        </p:spPr>
      </p:pic>
      <p:grpSp>
        <p:nvGrpSpPr>
          <p:cNvPr id="109" name="Shape 109"/>
          <p:cNvGrpSpPr/>
          <p:nvPr/>
        </p:nvGrpSpPr>
        <p:grpSpPr>
          <a:xfrm>
            <a:off x="5462587" y="1295400"/>
            <a:ext cx="2995612" cy="2662237"/>
            <a:chOff x="0" y="0"/>
            <a:chExt cx="2147483647" cy="2147483647"/>
          </a:xfrm>
        </p:grpSpPr>
        <p:sp>
          <p:nvSpPr>
            <p:cNvPr id="110" name="Shape 110"/>
            <p:cNvSpPr/>
            <p:nvPr/>
          </p:nvSpPr>
          <p:spPr>
            <a:xfrm>
              <a:off x="0" y="16"/>
              <a:ext cx="1871332416" cy="2147483630"/>
            </a:xfrm>
            <a:prstGeom prst="ellipse">
              <a:avLst/>
            </a:prstGeom>
            <a:solidFill>
              <a:srgbClr val="FFFF00"/>
            </a:solidFill>
            <a:ln>
              <a:noFill/>
            </a:ln>
            <a:effectLst>
              <a:outerShdw blurRad="63500" dist="23000" dir="5400000">
                <a:srgbClr val="00000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1" name="Shape 111"/>
            <p:cNvSpPr/>
            <p:nvPr/>
          </p:nvSpPr>
          <p:spPr>
            <a:xfrm>
              <a:off x="47649636" y="49710359"/>
              <a:ext cx="1772783972" cy="2034393183"/>
            </a:xfrm>
            <a:prstGeom prst="flowChartConnector">
              <a:avLst/>
            </a:prstGeom>
            <a:solidFill>
              <a:srgbClr val="F79646"/>
            </a:solidFill>
            <a:ln>
              <a:noFill/>
            </a:ln>
            <a:effectLst>
              <a:outerShdw blurRad="63500" dist="23000" dir="5400000">
                <a:srgbClr val="00000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2" name="Shape 112"/>
            <p:cNvSpPr/>
            <p:nvPr/>
          </p:nvSpPr>
          <p:spPr>
            <a:xfrm>
              <a:off x="86635717" y="99420605"/>
              <a:ext cx="1682899630" cy="1931243950"/>
            </a:xfrm>
            <a:prstGeom prst="flowChartConnector">
              <a:avLst/>
            </a:prstGeom>
            <a:noFill/>
            <a:ln w="9525" cap="flat" cmpd="sng">
              <a:solidFill>
                <a:schemeClr val="dk1"/>
              </a:solidFill>
              <a:prstDash val="solid"/>
              <a:miter lim="800000"/>
              <a:headEnd type="none" w="med" len="med"/>
              <a:tailEnd type="none" w="med" len="med"/>
            </a:ln>
            <a:effectLst>
              <a:outerShdw blurRad="63500" dist="23000" dir="5400000">
                <a:srgbClr val="00000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13" name="Shape 113"/>
            <p:cNvCxnSpPr/>
            <p:nvPr/>
          </p:nvCxnSpPr>
          <p:spPr>
            <a:xfrm rot="10800000">
              <a:off x="1100274256" y="49710332"/>
              <a:ext cx="1047209390" cy="49710272"/>
            </a:xfrm>
            <a:prstGeom prst="straightConnector1">
              <a:avLst/>
            </a:prstGeom>
            <a:noFill/>
            <a:ln w="25400" cap="flat" cmpd="sng">
              <a:solidFill>
                <a:schemeClr val="accent1"/>
              </a:solidFill>
              <a:prstDash val="solid"/>
              <a:miter lim="800000"/>
              <a:headEnd type="none" w="med" len="med"/>
              <a:tailEnd type="stealth" w="lg" len="lg"/>
            </a:ln>
            <a:effectLst>
              <a:outerShdw blurRad="63500" dist="20000" dir="5400000">
                <a:srgbClr val="000000">
                  <a:alpha val="37647"/>
                </a:srgbClr>
              </a:outerShdw>
            </a:effectLst>
          </p:spPr>
        </p:cxnSp>
        <p:cxnSp>
          <p:nvCxnSpPr>
            <p:cNvPr id="114" name="Shape 114"/>
            <p:cNvCxnSpPr/>
            <p:nvPr/>
          </p:nvCxnSpPr>
          <p:spPr>
            <a:xfrm>
              <a:off x="1258384271" y="99420605"/>
              <a:ext cx="0" cy="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cxnSp>
          <p:nvCxnSpPr>
            <p:cNvPr id="115" name="Shape 115"/>
            <p:cNvCxnSpPr/>
            <p:nvPr/>
          </p:nvCxnSpPr>
          <p:spPr>
            <a:xfrm rot="-5400000">
              <a:off x="917255878" y="62137839"/>
              <a:ext cx="108294704" cy="0"/>
            </a:xfrm>
            <a:prstGeom prst="straightConnector1">
              <a:avLst/>
            </a:prstGeom>
            <a:noFill/>
            <a:ln w="50800" cap="flat" cmpd="sng">
              <a:solidFill>
                <a:schemeClr val="lt1"/>
              </a:solidFill>
              <a:prstDash val="solid"/>
              <a:miter lim="800000"/>
              <a:headEnd type="none" w="med" len="med"/>
              <a:tailEnd type="none" w="med" len="med"/>
            </a:ln>
            <a:effectLst>
              <a:outerShdw blurRad="63500" dist="20000" dir="5400000">
                <a:srgbClr val="000000">
                  <a:alpha val="37647"/>
                </a:srgbClr>
              </a:outerShdw>
            </a:effectLst>
          </p:spPr>
        </p:cxnSp>
        <p:sp>
          <p:nvSpPr>
            <p:cNvPr id="116" name="Shape 116"/>
            <p:cNvSpPr/>
            <p:nvPr/>
          </p:nvSpPr>
          <p:spPr>
            <a:xfrm>
              <a:off x="737486568" y="852531148"/>
              <a:ext cx="424515226" cy="485918282"/>
            </a:xfrm>
            <a:prstGeom prst="flowChartConnector">
              <a:avLst/>
            </a:prstGeom>
            <a:solidFill>
              <a:srgbClr val="C00000"/>
            </a:solidFill>
            <a:ln w="9525" cap="flat" cmpd="sng">
              <a:solidFill>
                <a:srgbClr val="4A7EBB"/>
              </a:solidFill>
              <a:prstDash val="solid"/>
              <a:miter lim="800000"/>
              <a:headEnd type="none" w="med" len="med"/>
              <a:tailEnd type="none" w="med" len="med"/>
            </a:ln>
            <a:effectLst>
              <a:outerShdw blurRad="63500" dist="23000" dir="5400000">
                <a:srgbClr val="00000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000" b="0" i="0" u="none">
                  <a:solidFill>
                    <a:srgbClr val="FFFFFF"/>
                  </a:solidFill>
                  <a:latin typeface="Arial"/>
                  <a:ea typeface="Arial"/>
                  <a:cs typeface="Arial"/>
                  <a:sym typeface="Arial"/>
                </a:rPr>
                <a:t>core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122" name="Shape 122"/>
          <p:cNvSpPr txBox="1"/>
          <p:nvPr/>
        </p:nvSpPr>
        <p:spPr>
          <a:xfrm>
            <a:off x="152400" y="1524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Asthenosphere</a:t>
            </a:r>
          </a:p>
        </p:txBody>
      </p:sp>
      <p:sp>
        <p:nvSpPr>
          <p:cNvPr id="123" name="Shape 123"/>
          <p:cNvSpPr txBox="1"/>
          <p:nvPr/>
        </p:nvSpPr>
        <p:spPr>
          <a:xfrm>
            <a:off x="228600" y="4449762"/>
            <a:ext cx="9144000" cy="157003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0" i="0" u="none">
                <a:solidFill>
                  <a:schemeClr val="dk1"/>
                </a:solidFill>
                <a:latin typeface="Arial"/>
                <a:ea typeface="Arial"/>
                <a:cs typeface="Arial"/>
                <a:sym typeface="Arial"/>
              </a:rPr>
              <a:t>The solid layer with plasticity in the upper mantle that is located just below the lithosphere; lithospheric plates “float” and move on this layer.</a:t>
            </a:r>
          </a:p>
        </p:txBody>
      </p:sp>
      <p:pic>
        <p:nvPicPr>
          <p:cNvPr id="124" name="Shape 124" descr="Lithosphere.png"/>
          <p:cNvPicPr preferRelativeResize="0"/>
          <p:nvPr/>
        </p:nvPicPr>
        <p:blipFill rotWithShape="1">
          <a:blip r:embed="rId4">
            <a:alphaModFix/>
          </a:blip>
          <a:srcRect/>
          <a:stretch/>
        </p:blipFill>
        <p:spPr>
          <a:xfrm>
            <a:off x="533400" y="1260475"/>
            <a:ext cx="4924622" cy="2853183"/>
          </a:xfrm>
          <a:prstGeom prst="rect">
            <a:avLst/>
          </a:prstGeom>
          <a:noFill/>
          <a:ln>
            <a:noFill/>
          </a:ln>
        </p:spPr>
      </p:pic>
      <p:grpSp>
        <p:nvGrpSpPr>
          <p:cNvPr id="125" name="Shape 125"/>
          <p:cNvGrpSpPr/>
          <p:nvPr/>
        </p:nvGrpSpPr>
        <p:grpSpPr>
          <a:xfrm>
            <a:off x="5715000" y="1336675"/>
            <a:ext cx="3148012" cy="2743200"/>
            <a:chOff x="0" y="0"/>
            <a:chExt cx="2147483647" cy="2147483647"/>
          </a:xfrm>
        </p:grpSpPr>
        <p:sp>
          <p:nvSpPr>
            <p:cNvPr id="126" name="Shape 126"/>
            <p:cNvSpPr/>
            <p:nvPr/>
          </p:nvSpPr>
          <p:spPr>
            <a:xfrm>
              <a:off x="0" y="16"/>
              <a:ext cx="1871331787" cy="2147483630"/>
            </a:xfrm>
            <a:prstGeom prst="ellipse">
              <a:avLst/>
            </a:prstGeom>
            <a:solidFill>
              <a:srgbClr val="FFFF00"/>
            </a:solidFill>
            <a:ln>
              <a:noFill/>
            </a:ln>
            <a:effectLst>
              <a:outerShdw blurRad="63500" dist="23000" dir="5400000">
                <a:srgbClr val="00000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7" name="Shape 127"/>
            <p:cNvSpPr/>
            <p:nvPr/>
          </p:nvSpPr>
          <p:spPr>
            <a:xfrm>
              <a:off x="47649636" y="49710359"/>
              <a:ext cx="1772783972" cy="2034393183"/>
            </a:xfrm>
            <a:prstGeom prst="flowChartConnector">
              <a:avLst/>
            </a:prstGeom>
            <a:solidFill>
              <a:srgbClr val="F79646"/>
            </a:solidFill>
            <a:ln>
              <a:noFill/>
            </a:ln>
            <a:effectLst>
              <a:outerShdw blurRad="63500" dist="23000" dir="5400000">
                <a:srgbClr val="00000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8" name="Shape 128"/>
            <p:cNvSpPr/>
            <p:nvPr/>
          </p:nvSpPr>
          <p:spPr>
            <a:xfrm>
              <a:off x="86635717" y="99420605"/>
              <a:ext cx="1682899001" cy="1931243950"/>
            </a:xfrm>
            <a:prstGeom prst="flowChartConnector">
              <a:avLst/>
            </a:prstGeom>
            <a:noFill/>
            <a:ln w="9525" cap="flat" cmpd="sng">
              <a:solidFill>
                <a:schemeClr val="dk1"/>
              </a:solidFill>
              <a:prstDash val="solid"/>
              <a:miter lim="800000"/>
              <a:headEnd type="none" w="med" len="med"/>
              <a:tailEnd type="none" w="med" len="med"/>
            </a:ln>
            <a:effectLst>
              <a:outerShdw blurRad="63500" dist="23000" dir="5400000">
                <a:srgbClr val="000000">
                  <a:alpha val="34901"/>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29" name="Shape 129"/>
            <p:cNvCxnSpPr/>
            <p:nvPr/>
          </p:nvCxnSpPr>
          <p:spPr>
            <a:xfrm rot="10800000">
              <a:off x="1100273548" y="49710332"/>
              <a:ext cx="1047210098" cy="49710272"/>
            </a:xfrm>
            <a:prstGeom prst="straightConnector1">
              <a:avLst/>
            </a:prstGeom>
            <a:noFill/>
            <a:ln w="25400" cap="flat" cmpd="sng">
              <a:solidFill>
                <a:schemeClr val="accent1"/>
              </a:solidFill>
              <a:prstDash val="solid"/>
              <a:miter lim="800000"/>
              <a:headEnd type="none" w="med" len="med"/>
              <a:tailEnd type="stealth" w="lg" len="lg"/>
            </a:ln>
            <a:effectLst>
              <a:outerShdw blurRad="63500" dist="20000" dir="5400000">
                <a:srgbClr val="000000">
                  <a:alpha val="37647"/>
                </a:srgbClr>
              </a:outerShdw>
            </a:effectLst>
          </p:spPr>
        </p:cxnSp>
        <p:cxnSp>
          <p:nvCxnSpPr>
            <p:cNvPr id="130" name="Shape 130"/>
            <p:cNvCxnSpPr/>
            <p:nvPr/>
          </p:nvCxnSpPr>
          <p:spPr>
            <a:xfrm>
              <a:off x="1258383583" y="99420605"/>
              <a:ext cx="0" cy="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cxnSp>
          <p:nvCxnSpPr>
            <p:cNvPr id="131" name="Shape 131"/>
            <p:cNvCxnSpPr/>
            <p:nvPr/>
          </p:nvCxnSpPr>
          <p:spPr>
            <a:xfrm rot="-5400000">
              <a:off x="917256565" y="62137839"/>
              <a:ext cx="108294704" cy="0"/>
            </a:xfrm>
            <a:prstGeom prst="straightConnector1">
              <a:avLst/>
            </a:prstGeom>
            <a:noFill/>
            <a:ln w="50800" cap="flat" cmpd="sng">
              <a:solidFill>
                <a:schemeClr val="lt1"/>
              </a:solidFill>
              <a:prstDash val="solid"/>
              <a:miter lim="800000"/>
              <a:headEnd type="none" w="med" len="med"/>
              <a:tailEnd type="none" w="med" len="med"/>
            </a:ln>
            <a:effectLst>
              <a:outerShdw blurRad="63500" dist="20000" dir="5400000">
                <a:srgbClr val="000000">
                  <a:alpha val="37647"/>
                </a:srgbClr>
              </a:outerShdw>
            </a:effectLst>
          </p:spPr>
        </p:cxnSp>
        <p:sp>
          <p:nvSpPr>
            <p:cNvPr id="132" name="Shape 132"/>
            <p:cNvSpPr/>
            <p:nvPr/>
          </p:nvSpPr>
          <p:spPr>
            <a:xfrm>
              <a:off x="737487255" y="852531148"/>
              <a:ext cx="424515226" cy="485918282"/>
            </a:xfrm>
            <a:prstGeom prst="flowChartConnector">
              <a:avLst/>
            </a:prstGeom>
            <a:solidFill>
              <a:srgbClr val="C00000"/>
            </a:solidFill>
            <a:ln w="9525" cap="flat" cmpd="sng">
              <a:solidFill>
                <a:srgbClr val="4A7EBB"/>
              </a:solidFill>
              <a:prstDash val="solid"/>
              <a:miter lim="800000"/>
              <a:headEnd type="none" w="med" len="med"/>
              <a:tailEnd type="none" w="med" len="med"/>
            </a:ln>
            <a:effectLst>
              <a:outerShdw blurRad="63500" dist="23000" dir="5400000">
                <a:srgbClr val="000000">
                  <a:alpha val="34901"/>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1000" b="0" i="0" u="none">
                  <a:solidFill>
                    <a:srgbClr val="FFFFFF"/>
                  </a:solidFill>
                  <a:latin typeface="Arial"/>
                  <a:ea typeface="Arial"/>
                  <a:cs typeface="Arial"/>
                  <a:sym typeface="Arial"/>
                </a:rPr>
                <a:t>core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138" name="Shape 138"/>
          <p:cNvSpPr txBox="1"/>
          <p:nvPr/>
        </p:nvSpPr>
        <p:spPr>
          <a:xfrm>
            <a:off x="152400" y="1524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Convection Currents</a:t>
            </a:r>
          </a:p>
        </p:txBody>
      </p:sp>
      <p:sp>
        <p:nvSpPr>
          <p:cNvPr id="139" name="Shape 139"/>
          <p:cNvSpPr txBox="1"/>
          <p:nvPr/>
        </p:nvSpPr>
        <p:spPr>
          <a:xfrm>
            <a:off x="381000" y="3849687"/>
            <a:ext cx="8839200" cy="224631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A cyclical motion occurs because of density differences in the mantle. Heated, less dense lower regions of the fluid mantle rise, and denser, cooler regions sink due to gravity. The combined motions serve as the engine for crustal plate movement.</a:t>
            </a:r>
          </a:p>
        </p:txBody>
      </p:sp>
      <p:pic>
        <p:nvPicPr>
          <p:cNvPr id="140" name="Shape 140"/>
          <p:cNvPicPr preferRelativeResize="0"/>
          <p:nvPr/>
        </p:nvPicPr>
        <p:blipFill rotWithShape="1">
          <a:blip r:embed="rId4">
            <a:alphaModFix/>
          </a:blip>
          <a:srcRect/>
          <a:stretch/>
        </p:blipFill>
        <p:spPr>
          <a:xfrm>
            <a:off x="990600" y="914400"/>
            <a:ext cx="7669520" cy="2833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146" name="Shape 146"/>
          <p:cNvSpPr txBox="1"/>
          <p:nvPr/>
        </p:nvSpPr>
        <p:spPr>
          <a:xfrm>
            <a:off x="4800600" y="304800"/>
            <a:ext cx="5257800" cy="147796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Continental </a:t>
            </a:r>
          </a:p>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Drift</a:t>
            </a:r>
          </a:p>
        </p:txBody>
      </p:sp>
      <p:sp>
        <p:nvSpPr>
          <p:cNvPr id="147" name="Shape 147"/>
          <p:cNvSpPr txBox="1"/>
          <p:nvPr/>
        </p:nvSpPr>
        <p:spPr>
          <a:xfrm>
            <a:off x="4419600" y="4002087"/>
            <a:ext cx="4724400" cy="1865312"/>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a:solidFill>
                  <a:schemeClr val="dk1"/>
                </a:solidFill>
                <a:latin typeface="Arial"/>
                <a:ea typeface="Arial"/>
                <a:cs typeface="Arial"/>
                <a:sym typeface="Arial"/>
              </a:rPr>
              <a:t>The theory that continents were once connected but have drifted apart.</a:t>
            </a:r>
          </a:p>
        </p:txBody>
      </p:sp>
      <p:pic>
        <p:nvPicPr>
          <p:cNvPr id="148" name="Shape 148"/>
          <p:cNvPicPr preferRelativeResize="0"/>
          <p:nvPr/>
        </p:nvPicPr>
        <p:blipFill rotWithShape="1">
          <a:blip r:embed="rId4">
            <a:alphaModFix/>
          </a:blip>
          <a:srcRect/>
          <a:stretch/>
        </p:blipFill>
        <p:spPr>
          <a:xfrm>
            <a:off x="609600" y="381000"/>
            <a:ext cx="4007619" cy="54776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154" name="Shape 154"/>
          <p:cNvSpPr txBox="1"/>
          <p:nvPr/>
        </p:nvSpPr>
        <p:spPr>
          <a:xfrm>
            <a:off x="152400" y="2286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Fossils</a:t>
            </a:r>
          </a:p>
        </p:txBody>
      </p:sp>
      <p:sp>
        <p:nvSpPr>
          <p:cNvPr id="155" name="Shape 155"/>
          <p:cNvSpPr txBox="1"/>
          <p:nvPr/>
        </p:nvSpPr>
        <p:spPr>
          <a:xfrm>
            <a:off x="690562" y="4648200"/>
            <a:ext cx="8221662" cy="1422400"/>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a:solidFill>
                  <a:schemeClr val="dk1"/>
                </a:solidFill>
                <a:latin typeface="Arial"/>
                <a:ea typeface="Arial"/>
                <a:cs typeface="Arial"/>
                <a:sym typeface="Arial"/>
              </a:rPr>
              <a:t>The mineralized remains of organisms, showing how long-dead organisms lived and how their bodies were structured.</a:t>
            </a:r>
          </a:p>
        </p:txBody>
      </p:sp>
      <p:grpSp>
        <p:nvGrpSpPr>
          <p:cNvPr id="156" name="Shape 156"/>
          <p:cNvGrpSpPr/>
          <p:nvPr/>
        </p:nvGrpSpPr>
        <p:grpSpPr>
          <a:xfrm>
            <a:off x="1066800" y="898525"/>
            <a:ext cx="7391400" cy="3749675"/>
            <a:chOff x="0" y="0"/>
            <a:chExt cx="2147483647" cy="2147483647"/>
          </a:xfrm>
        </p:grpSpPr>
        <p:pic>
          <p:nvPicPr>
            <p:cNvPr id="157" name="Shape 157" descr="C:\Users\Shirley\Documents\aaaRICE\MS docs\aaaScopes by grade and tracking\Grade 8\8.9AB Plate Tectonic Theory 48\2Explore\Godwananland Graphics\Godwanaland.jpg"/>
            <p:cNvPicPr preferRelativeResize="0"/>
            <p:nvPr/>
          </p:nvPicPr>
          <p:blipFill rotWithShape="1">
            <a:blip r:embed="rId4">
              <a:alphaModFix/>
            </a:blip>
            <a:srcRect/>
            <a:stretch/>
          </p:blipFill>
          <p:spPr>
            <a:xfrm>
              <a:off x="0" y="0"/>
              <a:ext cx="1586819955" cy="2132560371"/>
            </a:xfrm>
            <a:prstGeom prst="rect">
              <a:avLst/>
            </a:prstGeom>
            <a:noFill/>
            <a:ln>
              <a:noFill/>
            </a:ln>
          </p:spPr>
        </p:pic>
        <p:pic>
          <p:nvPicPr>
            <p:cNvPr id="158" name="Shape 158" descr="C:\Users\Shirley\Documents\aaaRICE\MS docs\aaaScopes by grade and tracking\Grade 8\8.9AB Plate Tectonic Theory 48\2Explore\Godwananland Graphics\Godwanaland.jpg"/>
            <p:cNvPicPr preferRelativeResize="0"/>
            <p:nvPr/>
          </p:nvPicPr>
          <p:blipFill rotWithShape="1">
            <a:blip r:embed="rId5">
              <a:alphaModFix/>
            </a:blip>
            <a:srcRect/>
            <a:stretch/>
          </p:blipFill>
          <p:spPr>
            <a:xfrm>
              <a:off x="1335409981" y="352827072"/>
              <a:ext cx="762955643" cy="529593583"/>
            </a:xfrm>
            <a:prstGeom prst="rect">
              <a:avLst/>
            </a:prstGeom>
            <a:noFill/>
            <a:ln>
              <a:noFill/>
            </a:ln>
          </p:spPr>
        </p:pic>
        <p:sp>
          <p:nvSpPr>
            <p:cNvPr id="159" name="Shape 159"/>
            <p:cNvSpPr txBox="1"/>
            <p:nvPr/>
          </p:nvSpPr>
          <p:spPr>
            <a:xfrm>
              <a:off x="1515870821" y="984238367"/>
              <a:ext cx="631612825" cy="116324527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Significant climate change indicated by fossils found in Antarctica suggest the continent was once much closer to the equator</a:t>
              </a:r>
              <a:r>
                <a:rPr lang="en-US" sz="1800" b="1" i="0" u="none">
                  <a:solidFill>
                    <a:srgbClr val="7030A0"/>
                  </a:solidFill>
                  <a:latin typeface="Calibri"/>
                  <a:ea typeface="Calibri"/>
                  <a:cs typeface="Calibri"/>
                  <a:sym typeface="Calibri"/>
                </a:rPr>
                <a:t>.</a:t>
              </a:r>
            </a:p>
          </p:txBody>
        </p:sp>
        <p:cxnSp>
          <p:nvCxnSpPr>
            <p:cNvPr id="160" name="Shape 160"/>
            <p:cNvCxnSpPr/>
            <p:nvPr/>
          </p:nvCxnSpPr>
          <p:spPr>
            <a:xfrm flipH="1">
              <a:off x="1227331233" y="1323766318"/>
              <a:ext cx="360681246" cy="203656462"/>
            </a:xfrm>
            <a:prstGeom prst="straightConnector1">
              <a:avLst/>
            </a:prstGeom>
            <a:noFill/>
            <a:ln w="9525" cap="flat" cmpd="sng">
              <a:solidFill>
                <a:srgbClr val="4A7EBB"/>
              </a:solidFill>
              <a:prstDash val="solid"/>
              <a:miter lim="800000"/>
              <a:headEnd type="none" w="med" len="med"/>
              <a:tailEnd type="stealth" w="lg" len="lg"/>
            </a:ln>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166" name="Shape 166"/>
          <p:cNvSpPr txBox="1"/>
          <p:nvPr/>
        </p:nvSpPr>
        <p:spPr>
          <a:xfrm>
            <a:off x="152400" y="2286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Sea Floor Spreading Evidence</a:t>
            </a:r>
          </a:p>
        </p:txBody>
      </p:sp>
      <p:sp>
        <p:nvSpPr>
          <p:cNvPr id="167" name="Shape 167"/>
          <p:cNvSpPr txBox="1"/>
          <p:nvPr/>
        </p:nvSpPr>
        <p:spPr>
          <a:xfrm>
            <a:off x="381000" y="4800600"/>
            <a:ext cx="8915400" cy="1255712"/>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A parallel pattern of rock material found at identical locations on each side of the Mid-Atlantic Ridge reveals rock of the same geologic age and polarity.</a:t>
            </a:r>
          </a:p>
        </p:txBody>
      </p:sp>
      <p:pic>
        <p:nvPicPr>
          <p:cNvPr id="168" name="Shape 168" descr="Seafloor_Spreadin.png"/>
          <p:cNvPicPr preferRelativeResize="0"/>
          <p:nvPr/>
        </p:nvPicPr>
        <p:blipFill rotWithShape="1">
          <a:blip r:embed="rId4">
            <a:alphaModFix/>
          </a:blip>
          <a:srcRect/>
          <a:stretch/>
        </p:blipFill>
        <p:spPr>
          <a:xfrm>
            <a:off x="563562" y="1219200"/>
            <a:ext cx="3086070" cy="3270702"/>
          </a:xfrm>
          <a:prstGeom prst="rect">
            <a:avLst/>
          </a:prstGeom>
          <a:noFill/>
          <a:ln>
            <a:noFill/>
          </a:ln>
        </p:spPr>
      </p:pic>
      <p:pic>
        <p:nvPicPr>
          <p:cNvPr id="169" name="Shape 169" descr="Spreading_Plates.png"/>
          <p:cNvPicPr preferRelativeResize="0"/>
          <p:nvPr/>
        </p:nvPicPr>
        <p:blipFill rotWithShape="1">
          <a:blip r:embed="rId5">
            <a:alphaModFix/>
          </a:blip>
          <a:srcRect/>
          <a:stretch/>
        </p:blipFill>
        <p:spPr>
          <a:xfrm>
            <a:off x="4229100" y="1295400"/>
            <a:ext cx="4523585" cy="31996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a:stretch/>
        </p:blipFill>
        <p:spPr>
          <a:xfrm>
            <a:off x="609" y="0"/>
            <a:ext cx="9600000" cy="6858000"/>
          </a:xfrm>
          <a:prstGeom prst="rect">
            <a:avLst/>
          </a:prstGeom>
          <a:noFill/>
          <a:ln>
            <a:noFill/>
          </a:ln>
        </p:spPr>
      </p:pic>
      <p:sp>
        <p:nvSpPr>
          <p:cNvPr id="175" name="Shape 175"/>
          <p:cNvSpPr txBox="1"/>
          <p:nvPr/>
        </p:nvSpPr>
        <p:spPr>
          <a:xfrm>
            <a:off x="152400" y="228600"/>
            <a:ext cx="9296400" cy="784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500" b="1" i="0" u="none">
                <a:solidFill>
                  <a:schemeClr val="dk1"/>
                </a:solidFill>
                <a:latin typeface="Arial"/>
                <a:ea typeface="Arial"/>
                <a:cs typeface="Arial"/>
                <a:sym typeface="Arial"/>
              </a:rPr>
              <a:t>Divergent Boundary</a:t>
            </a:r>
          </a:p>
        </p:txBody>
      </p:sp>
      <p:sp>
        <p:nvSpPr>
          <p:cNvPr id="176" name="Shape 176"/>
          <p:cNvSpPr txBox="1"/>
          <p:nvPr/>
        </p:nvSpPr>
        <p:spPr>
          <a:xfrm>
            <a:off x="1676400" y="4964112"/>
            <a:ext cx="6248400" cy="979487"/>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b="0" i="0" u="none">
                <a:solidFill>
                  <a:schemeClr val="dk1"/>
                </a:solidFill>
                <a:latin typeface="Arial"/>
                <a:ea typeface="Arial"/>
                <a:cs typeface="Arial"/>
                <a:sym typeface="Arial"/>
              </a:rPr>
              <a:t>Occurs when two tectonic plates move away from each other.</a:t>
            </a:r>
          </a:p>
        </p:txBody>
      </p:sp>
      <p:pic>
        <p:nvPicPr>
          <p:cNvPr id="177" name="Shape 177"/>
          <p:cNvPicPr preferRelativeResize="0"/>
          <p:nvPr/>
        </p:nvPicPr>
        <p:blipFill rotWithShape="1">
          <a:blip r:embed="rId4">
            <a:alphaModFix/>
          </a:blip>
          <a:srcRect/>
          <a:stretch/>
        </p:blipFill>
        <p:spPr>
          <a:xfrm>
            <a:off x="847725" y="1181100"/>
            <a:ext cx="7893112" cy="353692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448</Words>
  <Application>Microsoft Macintosh PowerPoint</Application>
  <PresentationFormat>Custom</PresentationFormat>
  <Paragraphs>45</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Lynda Ehlers</cp:lastModifiedBy>
  <cp:revision>1</cp:revision>
  <dcterms:modified xsi:type="dcterms:W3CDTF">2017-10-28T03:09:52Z</dcterms:modified>
</cp:coreProperties>
</file>